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5"/>
  </p:notesMasterIdLst>
  <p:sldIdLst>
    <p:sldId id="259" r:id="rId2"/>
    <p:sldId id="261" r:id="rId3"/>
    <p:sldId id="256" r:id="rId4"/>
    <p:sldId id="262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7" r:id="rId13"/>
    <p:sldId id="260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10" d="100"/>
          <a:sy n="110" d="100"/>
        </p:scale>
        <p:origin x="658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52EB4F-04CE-46D4-A2D5-3A28A98D05E6}" type="doc">
      <dgm:prSet loTypeId="urn:microsoft.com/office/officeart/2005/8/layout/vList3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4BE442DA-4170-4607-97AD-12D2BA59158B}" type="pres">
      <dgm:prSet presAssocID="{D652EB4F-04CE-46D4-A2D5-3A28A98D05E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F5D93C7D-26FA-4836-A1FA-D44494A73648}" type="presOf" srcId="{D652EB4F-04CE-46D4-A2D5-3A28A98D05E6}" destId="{4BE442DA-4170-4607-97AD-12D2BA59158B}" srcOrd="0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0D714-DF6E-499B-AD60-FD028C46FBAE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DB442-3439-4F89-9AC4-DC83B6B2A62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5DB442-3439-4F89-9AC4-DC83B6B2A62E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5DB442-3439-4F89-9AC4-DC83B6B2A62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170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2F442-D8BC-459C-81FC-21C1667EAF37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08FAB-44BA-4879-8BAD-75736192DD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592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2F442-D8BC-459C-81FC-21C1667EAF37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08FAB-44BA-4879-8BAD-75736192DD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241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05980"/>
            <a:ext cx="27432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05980"/>
            <a:ext cx="80772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2F442-D8BC-459C-81FC-21C1667EAF37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08FAB-44BA-4879-8BAD-75736192DD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492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2F442-D8BC-459C-81FC-21C1667EAF37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08FAB-44BA-4879-8BAD-75736192DD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011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2F442-D8BC-459C-81FC-21C1667EAF37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08FAB-44BA-4879-8BAD-75736192DD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221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200153"/>
            <a:ext cx="54102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200153"/>
            <a:ext cx="54102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2F442-D8BC-459C-81FC-21C1667EAF37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08FAB-44BA-4879-8BAD-75736192DD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174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9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2F442-D8BC-459C-81FC-21C1667EAF37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08FAB-44BA-4879-8BAD-75736192DD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571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2F442-D8BC-459C-81FC-21C1667EAF37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08FAB-44BA-4879-8BAD-75736192DD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8120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2F442-D8BC-459C-81FC-21C1667EAF37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08FAB-44BA-4879-8BAD-75736192DD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080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2F442-D8BC-459C-81FC-21C1667EAF37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08FAB-44BA-4879-8BAD-75736192DD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37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2F442-D8BC-459C-81FC-21C1667EAF37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08FAB-44BA-4879-8BAD-75736192DD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376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3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2F442-D8BC-459C-81FC-21C1667EAF37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08FAB-44BA-4879-8BAD-75736192DD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131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6.jf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023\МПК\Оформление\Логотипы\Брендбук МПК\Новый логотип\Логотип МПК новый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7494"/>
            <a:ext cx="1368152" cy="1214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2715" y="1481783"/>
            <a:ext cx="4176464" cy="2376264"/>
          </a:xfrm>
        </p:spPr>
        <p:txBody>
          <a:bodyPr>
            <a:noAutofit/>
          </a:bodyPr>
          <a:lstStyle/>
          <a:p>
            <a:pPr>
              <a:spcAft>
                <a:spcPts val="1000"/>
              </a:spcAft>
              <a:tabLst>
                <a:tab pos="3981450" algn="l"/>
              </a:tabLst>
            </a:pPr>
            <a:r>
              <a:rPr lang="ru-RU" sz="2800" b="1" dirty="0" smtClean="0">
                <a:cs typeface="Times New Roman" pitchFamily="18" charset="0"/>
              </a:rPr>
              <a:t>СИСТЕМА 5С </a:t>
            </a:r>
            <a:r>
              <a:rPr lang="ru-RU" sz="2800" b="1" dirty="0" smtClean="0">
                <a:cs typeface="Times New Roman" pitchFamily="18" charset="0"/>
              </a:rPr>
              <a:t/>
            </a:r>
            <a:br>
              <a:rPr lang="ru-RU" sz="2800" b="1" dirty="0" smtClean="0">
                <a:cs typeface="Times New Roman" pitchFamily="18" charset="0"/>
              </a:rPr>
            </a:br>
            <a:r>
              <a:rPr lang="ru-RU" sz="2800" b="1" dirty="0" smtClean="0">
                <a:cs typeface="Times New Roman" pitchFamily="18" charset="0"/>
              </a:rPr>
              <a:t>КАК </a:t>
            </a:r>
            <a:r>
              <a:rPr lang="ru-RU" sz="2800" b="1" dirty="0" smtClean="0">
                <a:cs typeface="Times New Roman" pitchFamily="18" charset="0"/>
              </a:rPr>
              <a:t>ИНСТРУМЕНТ ДЛЯ СОЗДАНИЯ БЕРЕЖЛИВОЙ ОБРАЗОВАТЕЛЬНОЙ СРЕДЫ</a:t>
            </a:r>
            <a:endParaRPr lang="ru-RU" sz="2800" b="1" dirty="0">
              <a:cs typeface="Times New Roman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07C6781-2F9C-46E5-A4E6-480F54CEFB18}"/>
              </a:ext>
            </a:extLst>
          </p:cNvPr>
          <p:cNvSpPr/>
          <p:nvPr/>
        </p:nvSpPr>
        <p:spPr>
          <a:xfrm>
            <a:off x="6084168" y="4227934"/>
            <a:ext cx="2880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b="1" dirty="0" smtClean="0">
                <a:latin typeface="+mj-lt"/>
              </a:rPr>
              <a:t>ВАСИЛЬЕВА МАРИЯ МИХАЙЛОВНА</a:t>
            </a:r>
            <a:r>
              <a:rPr lang="ru-RU" sz="1200" dirty="0" smtClean="0">
                <a:latin typeface="+mj-lt"/>
              </a:rPr>
              <a:t>, </a:t>
            </a:r>
          </a:p>
          <a:p>
            <a:pPr algn="just"/>
            <a:r>
              <a:rPr lang="ru-RU" sz="1200" dirty="0" smtClean="0">
                <a:latin typeface="+mj-lt"/>
              </a:rPr>
              <a:t>преподаватель правовых дисциплин, высшей </a:t>
            </a:r>
            <a:r>
              <a:rPr lang="ru-RU" sz="1200" dirty="0">
                <a:latin typeface="+mj-lt"/>
              </a:rPr>
              <a:t>к</a:t>
            </a:r>
            <a:r>
              <a:rPr lang="ru-RU" sz="1200" dirty="0" smtClean="0">
                <a:latin typeface="+mj-lt"/>
              </a:rPr>
              <a:t>атегории</a:t>
            </a:r>
            <a:endParaRPr lang="ru-RU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3793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2023\МПК\Оформление\Логотипы\Брендбук МПК\Новый логотип\Логотип МПК новый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5486"/>
            <a:ext cx="73019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5"/>
          <p:cNvSpPr txBox="1">
            <a:spLocks/>
          </p:cNvSpPr>
          <p:nvPr/>
        </p:nvSpPr>
        <p:spPr>
          <a:xfrm>
            <a:off x="323528" y="164604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Шаг 4 СТАНДАРТИЗАЦИЯ </a:t>
            </a:r>
            <a:endParaRPr lang="ru-RU" sz="3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6" name="object 5"/>
          <p:cNvSpPr txBox="1"/>
          <p:nvPr/>
        </p:nvSpPr>
        <p:spPr>
          <a:xfrm>
            <a:off x="1043608" y="1005560"/>
            <a:ext cx="2592288" cy="49091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400" b="1" spc="-10" dirty="0" smtClean="0">
                <a:cs typeface="Arial"/>
              </a:rPr>
              <a:t>Стандарт рабочего места преподавателя</a:t>
            </a:r>
            <a:endParaRPr sz="1400" dirty="0">
              <a:cs typeface="Microsoft Sans Serif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665" y="1636261"/>
            <a:ext cx="4233999" cy="2940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object 5"/>
          <p:cNvSpPr txBox="1"/>
          <p:nvPr/>
        </p:nvSpPr>
        <p:spPr>
          <a:xfrm>
            <a:off x="5617352" y="1014812"/>
            <a:ext cx="2592288" cy="49091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400" b="1" spc="-10" dirty="0" smtClean="0">
                <a:cs typeface="Arial"/>
              </a:rPr>
              <a:t>Инструкции </a:t>
            </a:r>
            <a:r>
              <a:rPr lang="ru-RU" sz="1400" b="1" spc="-10" dirty="0">
                <a:cs typeface="Arial"/>
              </a:rPr>
              <a:t>пользования  техникой</a:t>
            </a:r>
            <a:endParaRPr sz="1400" dirty="0">
              <a:cs typeface="Microsoft Sans Serif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7395" y="1576457"/>
            <a:ext cx="2146370" cy="30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13496" y="1576457"/>
            <a:ext cx="2151575" cy="30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7849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2023\МПК\Оформление\Логотипы\Брендбук МПК\Новый логотип\Логотип МПК новый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5486"/>
            <a:ext cx="73019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31451" y="137078"/>
            <a:ext cx="8229600" cy="85725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Шаг </a:t>
            </a:r>
            <a:r>
              <a:rPr lang="ru-RU" sz="3600" b="1" dirty="0">
                <a:solidFill>
                  <a:srgbClr val="FF0000"/>
                </a:solidFill>
                <a:latin typeface="+mn-lt"/>
              </a:rPr>
              <a:t>5 </a:t>
            </a:r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СОВЕРШЕНСТВОВАНИЕ </a:t>
            </a:r>
            <a:endParaRPr lang="ru-RU" sz="3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5" name="object 5"/>
          <p:cNvSpPr txBox="1"/>
          <p:nvPr/>
        </p:nvSpPr>
        <p:spPr>
          <a:xfrm>
            <a:off x="616615" y="1280240"/>
            <a:ext cx="3528392" cy="933589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41910" marR="6985">
              <a:lnSpc>
                <a:spcPct val="100000"/>
              </a:lnSpc>
              <a:spcBef>
                <a:spcPts val="1310"/>
              </a:spcBef>
            </a:pPr>
            <a:r>
              <a:rPr b="1" spc="-10" dirty="0" err="1">
                <a:cs typeface="Arial"/>
              </a:rPr>
              <a:t>Цель</a:t>
            </a:r>
            <a:r>
              <a:rPr b="1" spc="-10" dirty="0" smtClean="0">
                <a:cs typeface="Arial"/>
              </a:rPr>
              <a:t>:</a:t>
            </a:r>
            <a:r>
              <a:rPr lang="ru-RU" b="1" spc="-10" dirty="0" smtClean="0">
                <a:cs typeface="Arial"/>
              </a:rPr>
              <a:t> </a:t>
            </a:r>
            <a:r>
              <a:rPr lang="ru-RU" dirty="0">
                <a:solidFill>
                  <a:schemeClr val="tx1"/>
                </a:solidFill>
                <a:cs typeface="Microsoft Sans Serif"/>
              </a:rPr>
              <a:t>Сделать</a:t>
            </a:r>
            <a:r>
              <a:rPr lang="ru-RU" spc="-85" dirty="0">
                <a:solidFill>
                  <a:schemeClr val="tx1"/>
                </a:solidFill>
                <a:cs typeface="Microsoft Sans Serif"/>
              </a:rPr>
              <a:t> </a:t>
            </a:r>
            <a:r>
              <a:rPr lang="ru-RU" spc="-10" dirty="0">
                <a:solidFill>
                  <a:schemeClr val="tx1"/>
                </a:solidFill>
                <a:cs typeface="Microsoft Sans Serif"/>
              </a:rPr>
              <a:t>так,</a:t>
            </a:r>
            <a:r>
              <a:rPr lang="ru-RU" spc="-65" dirty="0">
                <a:solidFill>
                  <a:schemeClr val="tx1"/>
                </a:solidFill>
                <a:cs typeface="Microsoft Sans Serif"/>
              </a:rPr>
              <a:t> </a:t>
            </a:r>
            <a:r>
              <a:rPr lang="ru-RU" dirty="0">
                <a:solidFill>
                  <a:schemeClr val="tx1"/>
                </a:solidFill>
                <a:cs typeface="Microsoft Sans Serif"/>
              </a:rPr>
              <a:t>чтобы</a:t>
            </a:r>
            <a:r>
              <a:rPr lang="ru-RU" spc="-70" dirty="0">
                <a:solidFill>
                  <a:schemeClr val="tx1"/>
                </a:solidFill>
                <a:cs typeface="Microsoft Sans Serif"/>
              </a:rPr>
              <a:t> </a:t>
            </a:r>
            <a:r>
              <a:rPr lang="ru-RU" dirty="0" smtClean="0">
                <a:solidFill>
                  <a:schemeClr val="tx1"/>
                </a:solidFill>
                <a:cs typeface="Microsoft Sans Serif"/>
              </a:rPr>
              <a:t>коллектив</a:t>
            </a:r>
            <a:r>
              <a:rPr lang="ru-RU" spc="-65" dirty="0" smtClean="0">
                <a:solidFill>
                  <a:schemeClr val="tx1"/>
                </a:solidFill>
                <a:cs typeface="Microsoft Sans Serif"/>
              </a:rPr>
              <a:t> </a:t>
            </a:r>
            <a:r>
              <a:rPr lang="ru-RU" spc="-10" dirty="0">
                <a:solidFill>
                  <a:schemeClr val="tx1"/>
                </a:solidFill>
                <a:cs typeface="Microsoft Sans Serif"/>
              </a:rPr>
              <a:t>использовал </a:t>
            </a:r>
            <a:r>
              <a:rPr lang="ru-RU" dirty="0">
                <a:solidFill>
                  <a:schemeClr val="tx1"/>
                </a:solidFill>
                <a:cs typeface="Microsoft Sans Serif"/>
              </a:rPr>
              <a:t>систему</a:t>
            </a:r>
            <a:r>
              <a:rPr lang="ru-RU" spc="-60" dirty="0">
                <a:solidFill>
                  <a:schemeClr val="tx1"/>
                </a:solidFill>
                <a:cs typeface="Microsoft Sans Serif"/>
              </a:rPr>
              <a:t> </a:t>
            </a:r>
            <a:r>
              <a:rPr lang="ru-RU" dirty="0">
                <a:solidFill>
                  <a:schemeClr val="tx1"/>
                </a:solidFill>
                <a:cs typeface="Microsoft Sans Serif"/>
              </a:rPr>
              <a:t>5С</a:t>
            </a:r>
            <a:r>
              <a:rPr lang="ru-RU" spc="-60" dirty="0">
                <a:solidFill>
                  <a:schemeClr val="tx1"/>
                </a:solidFill>
                <a:cs typeface="Microsoft Sans Serif"/>
              </a:rPr>
              <a:t> </a:t>
            </a:r>
            <a:r>
              <a:rPr lang="ru-RU" spc="-10" dirty="0">
                <a:solidFill>
                  <a:schemeClr val="tx1"/>
                </a:solidFill>
                <a:cs typeface="Microsoft Sans Serif"/>
              </a:rPr>
              <a:t>автоматически.</a:t>
            </a:r>
            <a:endParaRPr lang="ru-RU" dirty="0">
              <a:solidFill>
                <a:schemeClr val="tx1"/>
              </a:solidFill>
              <a:cs typeface="Microsoft Sans Serif"/>
            </a:endParaRPr>
          </a:p>
        </p:txBody>
      </p:sp>
      <p:sp>
        <p:nvSpPr>
          <p:cNvPr id="16" name="object 5"/>
          <p:cNvSpPr txBox="1"/>
          <p:nvPr/>
        </p:nvSpPr>
        <p:spPr>
          <a:xfrm>
            <a:off x="4499992" y="2499742"/>
            <a:ext cx="4283968" cy="185299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73660">
              <a:lnSpc>
                <a:spcPct val="100000"/>
              </a:lnSpc>
              <a:tabLst>
                <a:tab pos="358775" algn="l"/>
              </a:tabLst>
            </a:pPr>
            <a:r>
              <a:rPr b="1" spc="-10" dirty="0" err="1" smtClean="0">
                <a:cs typeface="Arial"/>
              </a:rPr>
              <a:t>Мероприятия</a:t>
            </a:r>
            <a:r>
              <a:rPr b="1" spc="-10" dirty="0" smtClean="0">
                <a:cs typeface="Arial"/>
              </a:rPr>
              <a:t>:</a:t>
            </a:r>
            <a:r>
              <a:rPr lang="ru-RU" b="1" spc="-10" dirty="0" smtClean="0">
                <a:cs typeface="Arial"/>
              </a:rPr>
              <a:t> </a:t>
            </a:r>
          </a:p>
          <a:p>
            <a:pPr marL="358775" indent="-285115">
              <a:lnSpc>
                <a:spcPct val="100000"/>
              </a:lnSpc>
              <a:buFont typeface="Wingdings"/>
              <a:buChar char=""/>
              <a:tabLst>
                <a:tab pos="358775" algn="l"/>
              </a:tabLst>
            </a:pPr>
            <a:r>
              <a:rPr lang="ru-RU" spc="-10" dirty="0" smtClean="0">
                <a:solidFill>
                  <a:schemeClr val="tx1"/>
                </a:solidFill>
                <a:cs typeface="Microsoft Sans Serif"/>
              </a:rPr>
              <a:t>Соблюдение</a:t>
            </a:r>
            <a:r>
              <a:rPr lang="ru-RU" spc="-70" dirty="0" smtClean="0">
                <a:solidFill>
                  <a:schemeClr val="tx1"/>
                </a:solidFill>
                <a:cs typeface="Microsoft Sans Serif"/>
              </a:rPr>
              <a:t> </a:t>
            </a:r>
            <a:r>
              <a:rPr lang="ru-RU" spc="-10" dirty="0">
                <a:solidFill>
                  <a:schemeClr val="tx1"/>
                </a:solidFill>
                <a:cs typeface="Microsoft Sans Serif"/>
              </a:rPr>
              <a:t>дисциплины</a:t>
            </a:r>
            <a:endParaRPr lang="ru-RU" dirty="0">
              <a:solidFill>
                <a:schemeClr val="tx1"/>
              </a:solidFill>
              <a:cs typeface="Microsoft Sans Serif"/>
            </a:endParaRPr>
          </a:p>
          <a:p>
            <a:pPr marL="358775" indent="-285115">
              <a:lnSpc>
                <a:spcPct val="100000"/>
              </a:lnSpc>
              <a:buFont typeface="Wingdings"/>
              <a:buChar char=""/>
              <a:tabLst>
                <a:tab pos="358775" algn="l"/>
              </a:tabLst>
            </a:pPr>
            <a:r>
              <a:rPr lang="ru-RU" spc="-10" dirty="0">
                <a:solidFill>
                  <a:schemeClr val="tx1"/>
                </a:solidFill>
                <a:cs typeface="Microsoft Sans Serif"/>
              </a:rPr>
              <a:t>Ежедневное</a:t>
            </a:r>
            <a:r>
              <a:rPr lang="ru-RU" spc="-80" dirty="0">
                <a:solidFill>
                  <a:schemeClr val="tx1"/>
                </a:solidFill>
                <a:cs typeface="Microsoft Sans Serif"/>
              </a:rPr>
              <a:t> </a:t>
            </a:r>
            <a:r>
              <a:rPr lang="ru-RU" spc="-10" dirty="0">
                <a:solidFill>
                  <a:schemeClr val="tx1"/>
                </a:solidFill>
                <a:cs typeface="Microsoft Sans Serif"/>
              </a:rPr>
              <a:t>применение</a:t>
            </a:r>
            <a:r>
              <a:rPr lang="ru-RU" spc="-75" dirty="0">
                <a:solidFill>
                  <a:schemeClr val="tx1"/>
                </a:solidFill>
                <a:cs typeface="Microsoft Sans Serif"/>
              </a:rPr>
              <a:t> </a:t>
            </a:r>
            <a:r>
              <a:rPr lang="ru-RU" dirty="0">
                <a:solidFill>
                  <a:schemeClr val="tx1"/>
                </a:solidFill>
                <a:cs typeface="Microsoft Sans Serif"/>
              </a:rPr>
              <a:t>принципов</a:t>
            </a:r>
            <a:r>
              <a:rPr lang="ru-RU" spc="-70" dirty="0">
                <a:solidFill>
                  <a:schemeClr val="tx1"/>
                </a:solidFill>
                <a:cs typeface="Microsoft Sans Serif"/>
              </a:rPr>
              <a:t> </a:t>
            </a:r>
            <a:r>
              <a:rPr lang="ru-RU" spc="-25" dirty="0">
                <a:solidFill>
                  <a:schemeClr val="tx1"/>
                </a:solidFill>
                <a:cs typeface="Microsoft Sans Serif"/>
              </a:rPr>
              <a:t>5С</a:t>
            </a:r>
            <a:endParaRPr lang="ru-RU" dirty="0">
              <a:solidFill>
                <a:schemeClr val="tx1"/>
              </a:solidFill>
              <a:cs typeface="Microsoft Sans Serif"/>
            </a:endParaRPr>
          </a:p>
          <a:p>
            <a:pPr marL="358775" indent="-285115">
              <a:lnSpc>
                <a:spcPct val="100000"/>
              </a:lnSpc>
              <a:buFont typeface="Wingdings"/>
              <a:buChar char=""/>
              <a:tabLst>
                <a:tab pos="358775" algn="l"/>
              </a:tabLst>
            </a:pPr>
            <a:r>
              <a:rPr lang="ru-RU" spc="-10" dirty="0">
                <a:solidFill>
                  <a:schemeClr val="tx1"/>
                </a:solidFill>
                <a:cs typeface="Microsoft Sans Serif"/>
              </a:rPr>
              <a:t>Проверка</a:t>
            </a:r>
            <a:r>
              <a:rPr lang="ru-RU" spc="-50" dirty="0">
                <a:solidFill>
                  <a:schemeClr val="tx1"/>
                </a:solidFill>
                <a:cs typeface="Microsoft Sans Serif"/>
              </a:rPr>
              <a:t> </a:t>
            </a:r>
            <a:r>
              <a:rPr lang="ru-RU" spc="-10" dirty="0">
                <a:solidFill>
                  <a:schemeClr val="tx1"/>
                </a:solidFill>
                <a:cs typeface="Microsoft Sans Serif"/>
              </a:rPr>
              <a:t>соблюдения</a:t>
            </a:r>
            <a:r>
              <a:rPr lang="ru-RU" spc="-45" dirty="0">
                <a:solidFill>
                  <a:schemeClr val="tx1"/>
                </a:solidFill>
                <a:cs typeface="Microsoft Sans Serif"/>
              </a:rPr>
              <a:t> </a:t>
            </a:r>
            <a:r>
              <a:rPr lang="ru-RU" spc="-10" dirty="0">
                <a:solidFill>
                  <a:schemeClr val="tx1"/>
                </a:solidFill>
                <a:cs typeface="Microsoft Sans Serif"/>
              </a:rPr>
              <a:t>стандартов</a:t>
            </a:r>
            <a:endParaRPr lang="ru-RU" dirty="0">
              <a:solidFill>
                <a:schemeClr val="tx1"/>
              </a:solidFill>
              <a:cs typeface="Microsoft Sans Serif"/>
            </a:endParaRPr>
          </a:p>
          <a:p>
            <a:pPr marL="358775" indent="-285115">
              <a:lnSpc>
                <a:spcPct val="100000"/>
              </a:lnSpc>
              <a:buFont typeface="Wingdings"/>
              <a:buChar char=""/>
              <a:tabLst>
                <a:tab pos="358775" algn="l"/>
              </a:tabLst>
            </a:pPr>
            <a:r>
              <a:rPr lang="ru-RU" spc="-10" dirty="0">
                <a:solidFill>
                  <a:schemeClr val="tx1"/>
                </a:solidFill>
                <a:cs typeface="Microsoft Sans Serif"/>
              </a:rPr>
              <a:t>Улучшение</a:t>
            </a:r>
            <a:r>
              <a:rPr lang="ru-RU" spc="-100" dirty="0">
                <a:solidFill>
                  <a:schemeClr val="tx1"/>
                </a:solidFill>
                <a:cs typeface="Microsoft Sans Serif"/>
              </a:rPr>
              <a:t> </a:t>
            </a:r>
            <a:r>
              <a:rPr lang="ru-RU" spc="-10" dirty="0">
                <a:solidFill>
                  <a:schemeClr val="tx1"/>
                </a:solidFill>
                <a:cs typeface="Microsoft Sans Serif"/>
              </a:rPr>
              <a:t>разработанных</a:t>
            </a:r>
            <a:r>
              <a:rPr lang="ru-RU" spc="-90" dirty="0">
                <a:solidFill>
                  <a:schemeClr val="tx1"/>
                </a:solidFill>
                <a:cs typeface="Microsoft Sans Serif"/>
              </a:rPr>
              <a:t> </a:t>
            </a:r>
            <a:r>
              <a:rPr lang="ru-RU" spc="-10" dirty="0">
                <a:solidFill>
                  <a:schemeClr val="tx1"/>
                </a:solidFill>
                <a:cs typeface="Microsoft Sans Serif"/>
              </a:rPr>
              <a:t>стандартов</a:t>
            </a:r>
            <a:endParaRPr lang="ru-RU" dirty="0">
              <a:solidFill>
                <a:schemeClr val="tx1"/>
              </a:solidFill>
              <a:cs typeface="Microsoft Sans Serif"/>
            </a:endParaRPr>
          </a:p>
        </p:txBody>
      </p:sp>
      <p:pic>
        <p:nvPicPr>
          <p:cNvPr id="18" name="Рисунок 17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2" t="15484" r="17310" b="7096"/>
          <a:stretch/>
        </p:blipFill>
        <p:spPr bwMode="auto">
          <a:xfrm>
            <a:off x="5220072" y="891282"/>
            <a:ext cx="2709586" cy="14154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616" y="2527295"/>
            <a:ext cx="2435988" cy="18269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1374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2023\МПК\Оформление\Логотипы\Брендбук МПК\Новый логотип\Логотип МПК новый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5486"/>
            <a:ext cx="73019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06307"/>
            <a:ext cx="3241266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906307"/>
            <a:ext cx="3782216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7" t="19201" r="2396" b="-399"/>
          <a:stretch/>
        </p:blipFill>
        <p:spPr>
          <a:xfrm>
            <a:off x="2843808" y="2715766"/>
            <a:ext cx="3642612" cy="2296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208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2023\МПК\Оформление\Логотипы\Брендбук МПК\Новый логотип\Логотип МПК новый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95486"/>
            <a:ext cx="576064" cy="511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18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2023\МПК\Оформление\Логотипы\Брендбук МПК\Новый логотип\Логотип МПК новый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5486"/>
            <a:ext cx="73019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8" name="AutoShape 2" descr="https://hub.ldpr.ru/media/images/volgograd/19163599e924ead9ea4b35c179d826799c5a680b8f63f87128ca2e67c9caf63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0" name="AutoShape 4" descr="https://hub.ldpr.ru/media/images/volgograd/19163599e924ead9ea4b35c179d826799c5a680b8f63f87128ca2e67c9caf63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1710" y="411510"/>
            <a:ext cx="7622738" cy="4294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66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2023\МПК\Оформление\Логотипы\Брендбук МПК\Новый логотип\Логотип МПК новый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5486"/>
            <a:ext cx="73019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-550912" y="14890"/>
            <a:ext cx="8229600" cy="85725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Шаг 1 СОРТИРОВКА </a:t>
            </a:r>
            <a:endParaRPr lang="ru-RU" sz="3600" b="1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8833011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347614"/>
            <a:ext cx="2130707" cy="2844604"/>
          </a:xfrm>
          <a:prstGeom prst="rect">
            <a:avLst/>
          </a:prstGeom>
        </p:spPr>
      </p:pic>
      <p:sp>
        <p:nvSpPr>
          <p:cNvPr id="8" name="object 5"/>
          <p:cNvSpPr txBox="1"/>
          <p:nvPr/>
        </p:nvSpPr>
        <p:spPr>
          <a:xfrm>
            <a:off x="3563888" y="723433"/>
            <a:ext cx="64516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1F5F"/>
                </a:solidFill>
                <a:latin typeface="Calibri"/>
                <a:cs typeface="Calibri"/>
              </a:rPr>
              <a:t>Цель: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9" name="object 4"/>
          <p:cNvSpPr txBox="1"/>
          <p:nvPr/>
        </p:nvSpPr>
        <p:spPr>
          <a:xfrm>
            <a:off x="4363487" y="734153"/>
            <a:ext cx="444246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solidFill>
                  <a:srgbClr val="001F5F"/>
                </a:solidFill>
                <a:latin typeface="Calibri"/>
                <a:cs typeface="Calibri"/>
              </a:rPr>
              <a:t>Устранить</a:t>
            </a:r>
            <a:r>
              <a:rPr sz="18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потери,</a:t>
            </a:r>
            <a:r>
              <a:rPr sz="18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все</a:t>
            </a:r>
            <a:r>
              <a:rPr sz="18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ненужное,</a:t>
            </a:r>
            <a:r>
              <a:rPr sz="18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излишнее.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Любой</a:t>
            </a:r>
            <a:r>
              <a:rPr sz="18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неиспользуемый</a:t>
            </a:r>
            <a:r>
              <a:rPr sz="18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предмет</a:t>
            </a:r>
            <a:r>
              <a:rPr sz="18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8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данном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месте,</a:t>
            </a:r>
            <a:r>
              <a:rPr sz="18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ведет</a:t>
            </a:r>
            <a:r>
              <a:rPr sz="18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к</a:t>
            </a:r>
            <a:r>
              <a:rPr sz="18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потере</a:t>
            </a:r>
            <a:r>
              <a:rPr sz="18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пространства,</a:t>
            </a:r>
            <a:r>
              <a:rPr sz="18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времени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8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денег.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0" name="object 6"/>
          <p:cNvSpPr txBox="1"/>
          <p:nvPr/>
        </p:nvSpPr>
        <p:spPr>
          <a:xfrm>
            <a:off x="2894070" y="2003350"/>
            <a:ext cx="5943600" cy="588010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669414" marR="5080" indent="-1657350">
              <a:lnSpc>
                <a:spcPts val="2070"/>
              </a:lnSpc>
              <a:spcBef>
                <a:spcPts val="440"/>
              </a:spcBef>
            </a:pP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Мероприятия:</a:t>
            </a:r>
            <a:r>
              <a:rPr sz="20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700" spc="-15" baseline="3086" dirty="0">
                <a:solidFill>
                  <a:srgbClr val="001F5F"/>
                </a:solidFill>
                <a:latin typeface="Calibri"/>
                <a:cs typeface="Calibri"/>
              </a:rPr>
              <a:t>Классифицировать</a:t>
            </a:r>
            <a:r>
              <a:rPr sz="2700" spc="-82" baseline="3086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700" spc="-15" baseline="3086" dirty="0">
                <a:solidFill>
                  <a:srgbClr val="001F5F"/>
                </a:solidFill>
                <a:latin typeface="Calibri"/>
                <a:cs typeface="Calibri"/>
              </a:rPr>
              <a:t>предметы</a:t>
            </a:r>
            <a:r>
              <a:rPr sz="2700" spc="-75" baseline="3086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700" baseline="3086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2700" spc="-82" baseline="3086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700" baseline="3086" dirty="0">
                <a:solidFill>
                  <a:srgbClr val="001F5F"/>
                </a:solidFill>
                <a:latin typeface="Calibri"/>
                <a:cs typeface="Calibri"/>
              </a:rPr>
              <a:t>степени</a:t>
            </a:r>
            <a:r>
              <a:rPr sz="2700" spc="-82" baseline="3086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700" spc="-37" baseline="3086" dirty="0">
                <a:solidFill>
                  <a:srgbClr val="001F5F"/>
                </a:solidFill>
                <a:latin typeface="Calibri"/>
                <a:cs typeface="Calibri"/>
              </a:rPr>
              <a:t>их </a:t>
            </a:r>
            <a:r>
              <a:rPr sz="1800" spc="-20" dirty="0">
                <a:solidFill>
                  <a:srgbClr val="001F5F"/>
                </a:solidFill>
                <a:latin typeface="Calibri"/>
                <a:cs typeface="Calibri"/>
              </a:rPr>
              <a:t>необходимости</a:t>
            </a:r>
            <a:r>
              <a:rPr sz="18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r>
              <a:rPr sz="18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рабочих</a:t>
            </a:r>
            <a:r>
              <a:rPr sz="18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местах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11" name="object 8"/>
          <p:cNvGrpSpPr/>
          <p:nvPr/>
        </p:nvGrpSpPr>
        <p:grpSpPr>
          <a:xfrm>
            <a:off x="3573413" y="2851393"/>
            <a:ext cx="4105275" cy="1664573"/>
            <a:chOff x="3981223" y="4502833"/>
            <a:chExt cx="4105275" cy="1941195"/>
          </a:xfrm>
        </p:grpSpPr>
        <p:sp>
          <p:nvSpPr>
            <p:cNvPr id="12" name="object 9"/>
            <p:cNvSpPr/>
            <p:nvPr/>
          </p:nvSpPr>
          <p:spPr>
            <a:xfrm>
              <a:off x="3995419" y="4517030"/>
              <a:ext cx="4076700" cy="1912620"/>
            </a:xfrm>
            <a:custGeom>
              <a:avLst/>
              <a:gdLst/>
              <a:ahLst/>
              <a:cxnLst/>
              <a:rect l="l" t="t" r="r" b="b"/>
              <a:pathLst>
                <a:path w="4076700" h="1912620">
                  <a:moveTo>
                    <a:pt x="0" y="318770"/>
                  </a:moveTo>
                  <a:lnTo>
                    <a:pt x="0" y="302260"/>
                  </a:lnTo>
                  <a:lnTo>
                    <a:pt x="2539" y="285750"/>
                  </a:lnTo>
                  <a:lnTo>
                    <a:pt x="11429" y="236220"/>
                  </a:lnTo>
                  <a:lnTo>
                    <a:pt x="27939" y="189230"/>
                  </a:lnTo>
                  <a:lnTo>
                    <a:pt x="52069" y="144780"/>
                  </a:lnTo>
                  <a:lnTo>
                    <a:pt x="82550" y="105410"/>
                  </a:lnTo>
                  <a:lnTo>
                    <a:pt x="93979" y="92710"/>
                  </a:lnTo>
                  <a:lnTo>
                    <a:pt x="132079" y="60960"/>
                  </a:lnTo>
                  <a:lnTo>
                    <a:pt x="160019" y="43180"/>
                  </a:lnTo>
                  <a:lnTo>
                    <a:pt x="173989" y="34290"/>
                  </a:lnTo>
                  <a:lnTo>
                    <a:pt x="189229" y="27940"/>
                  </a:lnTo>
                  <a:lnTo>
                    <a:pt x="204469" y="21590"/>
                  </a:lnTo>
                  <a:lnTo>
                    <a:pt x="220979" y="15240"/>
                  </a:lnTo>
                  <a:lnTo>
                    <a:pt x="236219" y="11430"/>
                  </a:lnTo>
                  <a:lnTo>
                    <a:pt x="252729" y="6350"/>
                  </a:lnTo>
                  <a:lnTo>
                    <a:pt x="269239" y="3810"/>
                  </a:lnTo>
                  <a:lnTo>
                    <a:pt x="285750" y="1270"/>
                  </a:lnTo>
                  <a:lnTo>
                    <a:pt x="302259" y="0"/>
                  </a:lnTo>
                  <a:lnTo>
                    <a:pt x="318769" y="0"/>
                  </a:lnTo>
                  <a:lnTo>
                    <a:pt x="3757929" y="0"/>
                  </a:lnTo>
                  <a:lnTo>
                    <a:pt x="3774439" y="0"/>
                  </a:lnTo>
                  <a:lnTo>
                    <a:pt x="3790950" y="1270"/>
                  </a:lnTo>
                  <a:lnTo>
                    <a:pt x="3807459" y="3810"/>
                  </a:lnTo>
                  <a:lnTo>
                    <a:pt x="3823970" y="6350"/>
                  </a:lnTo>
                  <a:lnTo>
                    <a:pt x="3840479" y="11430"/>
                  </a:lnTo>
                  <a:lnTo>
                    <a:pt x="3887470" y="27940"/>
                  </a:lnTo>
                  <a:lnTo>
                    <a:pt x="3931920" y="52070"/>
                  </a:lnTo>
                  <a:lnTo>
                    <a:pt x="3971289" y="81280"/>
                  </a:lnTo>
                  <a:lnTo>
                    <a:pt x="3994150" y="105410"/>
                  </a:lnTo>
                  <a:lnTo>
                    <a:pt x="4005579" y="118110"/>
                  </a:lnTo>
                  <a:lnTo>
                    <a:pt x="4015739" y="132080"/>
                  </a:lnTo>
                  <a:lnTo>
                    <a:pt x="4024629" y="144780"/>
                  </a:lnTo>
                  <a:lnTo>
                    <a:pt x="4033520" y="160020"/>
                  </a:lnTo>
                  <a:lnTo>
                    <a:pt x="4042409" y="173990"/>
                  </a:lnTo>
                  <a:lnTo>
                    <a:pt x="4061459" y="220980"/>
                  </a:lnTo>
                  <a:lnTo>
                    <a:pt x="4072889" y="269240"/>
                  </a:lnTo>
                  <a:lnTo>
                    <a:pt x="4074159" y="285750"/>
                  </a:lnTo>
                  <a:lnTo>
                    <a:pt x="4076700" y="302260"/>
                  </a:lnTo>
                  <a:lnTo>
                    <a:pt x="4076700" y="318770"/>
                  </a:lnTo>
                  <a:lnTo>
                    <a:pt x="4076700" y="1593850"/>
                  </a:lnTo>
                  <a:lnTo>
                    <a:pt x="4076700" y="1610360"/>
                  </a:lnTo>
                  <a:lnTo>
                    <a:pt x="4074159" y="1626870"/>
                  </a:lnTo>
                  <a:lnTo>
                    <a:pt x="4065270" y="1676400"/>
                  </a:lnTo>
                  <a:lnTo>
                    <a:pt x="4055109" y="1708150"/>
                  </a:lnTo>
                  <a:lnTo>
                    <a:pt x="4048759" y="1723390"/>
                  </a:lnTo>
                  <a:lnTo>
                    <a:pt x="4042409" y="1738630"/>
                  </a:lnTo>
                  <a:lnTo>
                    <a:pt x="4033520" y="1753870"/>
                  </a:lnTo>
                  <a:lnTo>
                    <a:pt x="4024629" y="1767840"/>
                  </a:lnTo>
                  <a:lnTo>
                    <a:pt x="4015739" y="1781810"/>
                  </a:lnTo>
                  <a:lnTo>
                    <a:pt x="3982720" y="1818640"/>
                  </a:lnTo>
                  <a:lnTo>
                    <a:pt x="3945889" y="1851660"/>
                  </a:lnTo>
                  <a:lnTo>
                    <a:pt x="3917950" y="1869440"/>
                  </a:lnTo>
                  <a:lnTo>
                    <a:pt x="3902709" y="1878330"/>
                  </a:lnTo>
                  <a:lnTo>
                    <a:pt x="3887470" y="1884680"/>
                  </a:lnTo>
                  <a:lnTo>
                    <a:pt x="3872229" y="1891030"/>
                  </a:lnTo>
                  <a:lnTo>
                    <a:pt x="3856989" y="1897380"/>
                  </a:lnTo>
                  <a:lnTo>
                    <a:pt x="3840479" y="1902460"/>
                  </a:lnTo>
                  <a:lnTo>
                    <a:pt x="3823970" y="1905000"/>
                  </a:lnTo>
                  <a:lnTo>
                    <a:pt x="3807459" y="1908810"/>
                  </a:lnTo>
                  <a:lnTo>
                    <a:pt x="3790950" y="1911350"/>
                  </a:lnTo>
                  <a:lnTo>
                    <a:pt x="3774439" y="1912620"/>
                  </a:lnTo>
                  <a:lnTo>
                    <a:pt x="3757929" y="1912620"/>
                  </a:lnTo>
                  <a:lnTo>
                    <a:pt x="318769" y="1912620"/>
                  </a:lnTo>
                  <a:lnTo>
                    <a:pt x="302259" y="1912620"/>
                  </a:lnTo>
                  <a:lnTo>
                    <a:pt x="285750" y="1911350"/>
                  </a:lnTo>
                  <a:lnTo>
                    <a:pt x="269239" y="1908810"/>
                  </a:lnTo>
                  <a:lnTo>
                    <a:pt x="252729" y="1906270"/>
                  </a:lnTo>
                  <a:lnTo>
                    <a:pt x="236219" y="1902460"/>
                  </a:lnTo>
                  <a:lnTo>
                    <a:pt x="220979" y="1897380"/>
                  </a:lnTo>
                  <a:lnTo>
                    <a:pt x="204469" y="1891030"/>
                  </a:lnTo>
                  <a:lnTo>
                    <a:pt x="189229" y="1885950"/>
                  </a:lnTo>
                  <a:lnTo>
                    <a:pt x="173989" y="1878330"/>
                  </a:lnTo>
                  <a:lnTo>
                    <a:pt x="160019" y="1870710"/>
                  </a:lnTo>
                  <a:lnTo>
                    <a:pt x="144779" y="1861820"/>
                  </a:lnTo>
                  <a:lnTo>
                    <a:pt x="132079" y="1851660"/>
                  </a:lnTo>
                  <a:lnTo>
                    <a:pt x="118109" y="1841500"/>
                  </a:lnTo>
                  <a:lnTo>
                    <a:pt x="105409" y="1831340"/>
                  </a:lnTo>
                  <a:lnTo>
                    <a:pt x="93979" y="1819910"/>
                  </a:lnTo>
                  <a:lnTo>
                    <a:pt x="82550" y="1807210"/>
                  </a:lnTo>
                  <a:lnTo>
                    <a:pt x="71119" y="1794510"/>
                  </a:lnTo>
                  <a:lnTo>
                    <a:pt x="60959" y="1781810"/>
                  </a:lnTo>
                  <a:lnTo>
                    <a:pt x="52069" y="1767840"/>
                  </a:lnTo>
                  <a:lnTo>
                    <a:pt x="43179" y="1753870"/>
                  </a:lnTo>
                  <a:lnTo>
                    <a:pt x="35559" y="1738630"/>
                  </a:lnTo>
                  <a:lnTo>
                    <a:pt x="27939" y="1724660"/>
                  </a:lnTo>
                  <a:lnTo>
                    <a:pt x="21589" y="1708150"/>
                  </a:lnTo>
                  <a:lnTo>
                    <a:pt x="7619" y="1661160"/>
                  </a:lnTo>
                  <a:lnTo>
                    <a:pt x="2539" y="1628140"/>
                  </a:lnTo>
                  <a:lnTo>
                    <a:pt x="0" y="1611630"/>
                  </a:lnTo>
                  <a:lnTo>
                    <a:pt x="0" y="1595120"/>
                  </a:lnTo>
                  <a:lnTo>
                    <a:pt x="0" y="318770"/>
                  </a:lnTo>
                  <a:close/>
                </a:path>
              </a:pathLst>
            </a:custGeom>
            <a:ln w="28393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0"/>
            <p:cNvSpPr/>
            <p:nvPr/>
          </p:nvSpPr>
          <p:spPr>
            <a:xfrm>
              <a:off x="3981221" y="4502844"/>
              <a:ext cx="4105275" cy="1941195"/>
            </a:xfrm>
            <a:custGeom>
              <a:avLst/>
              <a:gdLst/>
              <a:ahLst/>
              <a:cxnLst/>
              <a:rect l="l" t="t" r="r" b="b"/>
              <a:pathLst>
                <a:path w="4105275" h="1941195">
                  <a:moveTo>
                    <a:pt x="28384" y="14185"/>
                  </a:moveTo>
                  <a:lnTo>
                    <a:pt x="24231" y="4152"/>
                  </a:lnTo>
                  <a:lnTo>
                    <a:pt x="14198" y="0"/>
                  </a:lnTo>
                  <a:lnTo>
                    <a:pt x="4152" y="4152"/>
                  </a:lnTo>
                  <a:lnTo>
                    <a:pt x="0" y="14185"/>
                  </a:lnTo>
                  <a:lnTo>
                    <a:pt x="4152" y="24231"/>
                  </a:lnTo>
                  <a:lnTo>
                    <a:pt x="14198" y="28384"/>
                  </a:lnTo>
                  <a:lnTo>
                    <a:pt x="24231" y="24231"/>
                  </a:lnTo>
                  <a:lnTo>
                    <a:pt x="28384" y="14185"/>
                  </a:lnTo>
                  <a:close/>
                </a:path>
                <a:path w="4105275" h="1941195">
                  <a:moveTo>
                    <a:pt x="4105084" y="1926805"/>
                  </a:moveTo>
                  <a:lnTo>
                    <a:pt x="4100931" y="1916772"/>
                  </a:lnTo>
                  <a:lnTo>
                    <a:pt x="4090898" y="1912620"/>
                  </a:lnTo>
                  <a:lnTo>
                    <a:pt x="4080853" y="1916772"/>
                  </a:lnTo>
                  <a:lnTo>
                    <a:pt x="4076700" y="1926805"/>
                  </a:lnTo>
                  <a:lnTo>
                    <a:pt x="4080853" y="1936851"/>
                  </a:lnTo>
                  <a:lnTo>
                    <a:pt x="4090898" y="1941004"/>
                  </a:lnTo>
                  <a:lnTo>
                    <a:pt x="4100931" y="1936851"/>
                  </a:lnTo>
                  <a:lnTo>
                    <a:pt x="4105084" y="1926805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1"/>
          <p:cNvSpPr txBox="1"/>
          <p:nvPr/>
        </p:nvSpPr>
        <p:spPr>
          <a:xfrm>
            <a:off x="3707904" y="3040226"/>
            <a:ext cx="3773804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На</a:t>
            </a:r>
            <a:r>
              <a:rPr sz="1800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рабочем</a:t>
            </a:r>
            <a:r>
              <a:rPr sz="1800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месте</a:t>
            </a:r>
            <a:r>
              <a:rPr sz="1800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должны</a:t>
            </a:r>
            <a:r>
              <a:rPr sz="1800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находиться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8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необходимом</a:t>
            </a:r>
            <a:r>
              <a:rPr sz="1800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количестве</a:t>
            </a:r>
            <a:r>
              <a:rPr sz="18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только</a:t>
            </a:r>
            <a:r>
              <a:rPr sz="1800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001F5F"/>
                </a:solidFill>
                <a:latin typeface="Calibri"/>
                <a:cs typeface="Calibri"/>
              </a:rPr>
              <a:t>те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предметы,</a:t>
            </a:r>
            <a:r>
              <a:rPr sz="18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которые</a:t>
            </a:r>
            <a:r>
              <a:rPr sz="18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требуются</a:t>
            </a:r>
            <a:r>
              <a:rPr sz="18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001F5F"/>
                </a:solidFill>
                <a:latin typeface="Calibri"/>
                <a:cs typeface="Calibri"/>
              </a:rPr>
              <a:t>для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выполнения</a:t>
            </a:r>
            <a:r>
              <a:rPr sz="1800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1F5F"/>
                </a:solidFill>
                <a:latin typeface="Calibri"/>
                <a:cs typeface="Calibri"/>
              </a:rPr>
              <a:t>текущей</a:t>
            </a:r>
            <a:r>
              <a:rPr sz="1800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Calibri"/>
                <a:cs typeface="Calibri"/>
              </a:rPr>
              <a:t>деятельности.</a:t>
            </a:r>
            <a:endParaRPr sz="1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366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63476"/>
              </p:ext>
            </p:extLst>
          </p:nvPr>
        </p:nvGraphicFramePr>
        <p:xfrm>
          <a:off x="539552" y="699542"/>
          <a:ext cx="8496943" cy="39484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403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5517">
                <a:tc gridSpan="2">
                  <a:txBody>
                    <a:bodyPr/>
                    <a:lstStyle/>
                    <a:p>
                      <a:pPr marL="88455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6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Степень</a:t>
                      </a:r>
                      <a:r>
                        <a:rPr sz="1600" b="1" spc="-7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необходимости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170"/>
                        </a:spcBef>
                        <a:tabLst>
                          <a:tab pos="1837055" algn="l"/>
                        </a:tabLst>
                      </a:pPr>
                      <a:r>
                        <a:rPr sz="1600" b="1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Статус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16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Решение</a:t>
                      </a:r>
                      <a:r>
                        <a:rPr sz="1600" b="1" spc="-4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b="1" spc="-3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хранении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075">
                <a:tc rowSpan="3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ru-RU" sz="1400" b="1" spc="-10" dirty="0" smtClean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400" b="1" spc="-10" dirty="0" smtClean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НИЗКАЯ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67310" marR="132080">
                        <a:lnSpc>
                          <a:spcPts val="1830"/>
                        </a:lnSpc>
                        <a:spcBef>
                          <a:spcPts val="10"/>
                        </a:spcBef>
                      </a:pP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Не</a:t>
                      </a:r>
                      <a:r>
                        <a:rPr sz="1600" spc="-1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использовался</a:t>
                      </a:r>
                      <a:r>
                        <a:rPr sz="1600" spc="-1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течение последнего</a:t>
                      </a:r>
                      <a:r>
                        <a:rPr sz="1600" spc="-5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года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400" b="1" spc="-10" dirty="0" smtClean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НЕНУЖНЫЕ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Удалить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352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021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1F5F"/>
                      </a:solidFill>
                      <a:prstDash val="solid"/>
                    </a:lnL>
                    <a:lnR w="12700">
                      <a:solidFill>
                        <a:srgbClr val="001F5F"/>
                      </a:solidFill>
                      <a:prstDash val="solid"/>
                    </a:lnR>
                    <a:lnB w="12700">
                      <a:solidFill>
                        <a:srgbClr val="001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 marR="160655">
                        <a:lnSpc>
                          <a:spcPts val="1830"/>
                        </a:lnSpc>
                        <a:spcBef>
                          <a:spcPts val="135"/>
                        </a:spcBef>
                      </a:pP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Использовался</a:t>
                      </a:r>
                      <a:r>
                        <a:rPr sz="1600" spc="-3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только</a:t>
                      </a:r>
                      <a:r>
                        <a:rPr sz="1600" spc="-2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3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раз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spc="-2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течение последних</a:t>
                      </a:r>
                      <a:r>
                        <a:rPr sz="1600" spc="-2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3</a:t>
                      </a:r>
                      <a:r>
                        <a:rPr sz="1600" spc="-1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600" spc="-1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12 </a:t>
                      </a: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месяцев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714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1F5F"/>
                      </a:solidFill>
                      <a:prstDash val="solid"/>
                    </a:lnL>
                    <a:lnR w="12700">
                      <a:solidFill>
                        <a:srgbClr val="001F5F"/>
                      </a:solidFill>
                      <a:prstDash val="solid"/>
                    </a:lnR>
                    <a:lnB w="12700">
                      <a:solidFill>
                        <a:srgbClr val="001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ct val="100000"/>
                        </a:lnSpc>
                        <a:spcBef>
                          <a:spcPts val="1830"/>
                        </a:spcBef>
                      </a:pP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Хранить</a:t>
                      </a:r>
                      <a:r>
                        <a:rPr sz="1600" spc="-5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вне</a:t>
                      </a:r>
                      <a:r>
                        <a:rPr sz="1600" spc="-4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рабочей</a:t>
                      </a:r>
                      <a:r>
                        <a:rPr sz="1600" spc="-4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зоны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324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36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1F5F"/>
                      </a:solidFill>
                      <a:prstDash val="solid"/>
                    </a:lnL>
                    <a:lnR w="12700">
                      <a:solidFill>
                        <a:srgbClr val="001F5F"/>
                      </a:solidFill>
                      <a:prstDash val="solid"/>
                    </a:lnR>
                    <a:lnB w="12700">
                      <a:solidFill>
                        <a:srgbClr val="001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 marR="231140">
                        <a:lnSpc>
                          <a:spcPts val="1830"/>
                        </a:lnSpc>
                        <a:spcBef>
                          <a:spcPts val="55"/>
                        </a:spcBef>
                      </a:pP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Не</a:t>
                      </a:r>
                      <a:r>
                        <a:rPr sz="1600" spc="-4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используется</a:t>
                      </a:r>
                      <a:r>
                        <a:rPr sz="1600" spc="-4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5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в </a:t>
                      </a: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технологическом</a:t>
                      </a:r>
                      <a:r>
                        <a:rPr sz="1600" spc="-5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процессе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1F5F"/>
                      </a:solidFill>
                      <a:prstDash val="solid"/>
                    </a:lnL>
                    <a:lnR w="12700">
                      <a:solidFill>
                        <a:srgbClr val="001F5F"/>
                      </a:solidFill>
                      <a:prstDash val="solid"/>
                    </a:lnR>
                    <a:lnB w="12700">
                      <a:solidFill>
                        <a:srgbClr val="001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Удалить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8315"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400" b="1" spc="-10" dirty="0">
                          <a:solidFill>
                            <a:srgbClr val="FFBF00"/>
                          </a:solidFill>
                          <a:latin typeface="Calibri"/>
                          <a:cs typeface="Calibri"/>
                        </a:rPr>
                        <a:t>СРЕДНЯЯ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67310" marR="160655">
                        <a:lnSpc>
                          <a:spcPct val="95600"/>
                        </a:lnSpc>
                        <a:spcBef>
                          <a:spcPts val="75"/>
                        </a:spcBef>
                      </a:pP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Использовался</a:t>
                      </a:r>
                      <a:r>
                        <a:rPr sz="1600" spc="-3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только</a:t>
                      </a:r>
                      <a:r>
                        <a:rPr sz="1600" spc="-2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3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раз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spc="-2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течение последних</a:t>
                      </a:r>
                      <a:r>
                        <a:rPr sz="1600" spc="-2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1600" spc="-1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600" spc="-1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5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3 </a:t>
                      </a: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месяцев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marL="0" marR="16764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400" b="1" dirty="0" smtClean="0">
                          <a:solidFill>
                            <a:srgbClr val="FFBF00"/>
                          </a:solidFill>
                          <a:latin typeface="Calibri"/>
                          <a:cs typeface="Calibri"/>
                        </a:rPr>
                        <a:t>    </a:t>
                      </a:r>
                      <a:r>
                        <a:rPr sz="1400" b="1" dirty="0" smtClean="0">
                          <a:solidFill>
                            <a:srgbClr val="FFBF00"/>
                          </a:solidFill>
                          <a:latin typeface="Calibri"/>
                          <a:cs typeface="Calibri"/>
                        </a:rPr>
                        <a:t>НУЖНЫЕ</a:t>
                      </a:r>
                      <a:r>
                        <a:rPr sz="1400" b="1" spc="-40" dirty="0" smtClean="0">
                          <a:solidFill>
                            <a:srgbClr val="FFBF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ru-RU" sz="1400" b="1" spc="-40" dirty="0" smtClean="0">
                          <a:solidFill>
                            <a:srgbClr val="FFBF00"/>
                          </a:solidFill>
                          <a:latin typeface="Calibri"/>
                          <a:cs typeface="Calibri"/>
                        </a:rPr>
                        <a:t>     </a:t>
                      </a:r>
                      <a:r>
                        <a:rPr sz="1400" b="1" spc="-25" dirty="0" smtClean="0">
                          <a:solidFill>
                            <a:srgbClr val="FFBF00"/>
                          </a:solidFill>
                          <a:latin typeface="Calibri"/>
                          <a:cs typeface="Calibri"/>
                        </a:rPr>
                        <a:t>НЕ </a:t>
                      </a:r>
                      <a:r>
                        <a:rPr sz="1400" b="1" spc="-10" dirty="0">
                          <a:solidFill>
                            <a:srgbClr val="FFBF00"/>
                          </a:solidFill>
                          <a:latin typeface="Calibri"/>
                          <a:cs typeface="Calibri"/>
                        </a:rPr>
                        <a:t>СРОЧНО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66675" marR="98425">
                        <a:lnSpc>
                          <a:spcPts val="1830"/>
                        </a:lnSpc>
                        <a:spcBef>
                          <a:spcPts val="1045"/>
                        </a:spcBef>
                      </a:pP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Хранить</a:t>
                      </a:r>
                      <a:r>
                        <a:rPr sz="1600" spc="-4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на</a:t>
                      </a:r>
                      <a:r>
                        <a:rPr sz="1600" spc="-3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среднем</a:t>
                      </a:r>
                      <a:r>
                        <a:rPr sz="1600" spc="-3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расстоянии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spc="-3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пределах</a:t>
                      </a:r>
                      <a:r>
                        <a:rPr sz="1600" spc="-2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рабочего</a:t>
                      </a:r>
                      <a:r>
                        <a:rPr sz="1600" spc="-3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зоны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3271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843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1F5F"/>
                      </a:solidFill>
                      <a:prstDash val="solid"/>
                    </a:lnL>
                    <a:lnR w="12700">
                      <a:solidFill>
                        <a:srgbClr val="001F5F"/>
                      </a:solidFill>
                      <a:prstDash val="solid"/>
                    </a:lnR>
                    <a:lnT w="12700">
                      <a:solidFill>
                        <a:srgbClr val="001F5F"/>
                      </a:solidFill>
                      <a:prstDash val="solid"/>
                    </a:lnT>
                    <a:lnB w="12700">
                      <a:solidFill>
                        <a:srgbClr val="001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 marR="261620">
                        <a:lnSpc>
                          <a:spcPts val="1830"/>
                        </a:lnSpc>
                        <a:spcBef>
                          <a:spcPts val="1125"/>
                        </a:spcBef>
                      </a:pP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Используется</a:t>
                      </a:r>
                      <a:r>
                        <a:rPr sz="1600" spc="-5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более</a:t>
                      </a:r>
                      <a:r>
                        <a:rPr sz="1600" spc="-5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5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раза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месяц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428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1F5F"/>
                      </a:solidFill>
                      <a:prstDash val="solid"/>
                    </a:lnL>
                    <a:lnR w="12700">
                      <a:solidFill>
                        <a:srgbClr val="001F5F"/>
                      </a:solidFill>
                      <a:prstDash val="solid"/>
                    </a:lnR>
                    <a:lnT w="12700">
                      <a:solidFill>
                        <a:srgbClr val="001F5F"/>
                      </a:solidFill>
                      <a:prstDash val="solid"/>
                    </a:lnT>
                    <a:lnB w="12700">
                      <a:solidFill>
                        <a:srgbClr val="001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67945">
                        <a:lnSpc>
                          <a:spcPts val="1830"/>
                        </a:lnSpc>
                        <a:spcBef>
                          <a:spcPts val="204"/>
                        </a:spcBef>
                      </a:pP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Располагать</a:t>
                      </a:r>
                      <a:r>
                        <a:rPr sz="1600" spc="-1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на</a:t>
                      </a:r>
                      <a:r>
                        <a:rPr sz="1600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определенном удалении</a:t>
                      </a:r>
                      <a:r>
                        <a:rPr sz="1600" spc="-3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от</a:t>
                      </a:r>
                      <a:r>
                        <a:rPr sz="1600" spc="-4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рабочего</a:t>
                      </a:r>
                      <a:r>
                        <a:rPr sz="1600" spc="-4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места</a:t>
                      </a:r>
                      <a:r>
                        <a:rPr sz="1600" spc="-4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или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хранить</a:t>
                      </a:r>
                      <a:r>
                        <a:rPr sz="1600" spc="-4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централизованно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1450">
                <a:tc rowSpan="3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400" b="1" spc="-10" dirty="0">
                          <a:solidFill>
                            <a:srgbClr val="00AF4F"/>
                          </a:solidFill>
                          <a:latin typeface="Calibri"/>
                          <a:cs typeface="Calibri"/>
                        </a:rPr>
                        <a:t>ВЫСОКАЯ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789"/>
                        </a:lnSpc>
                      </a:pP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Используется</a:t>
                      </a:r>
                      <a:r>
                        <a:rPr sz="1600" spc="-6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ежечасно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400" b="1" spc="-10" dirty="0" smtClean="0">
                          <a:solidFill>
                            <a:srgbClr val="00AF4F"/>
                          </a:solidFill>
                          <a:latin typeface="Calibri"/>
                          <a:cs typeface="Calibri"/>
                        </a:rPr>
                        <a:t>НУЖНЫЕ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368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marL="66675" marR="207645">
                        <a:lnSpc>
                          <a:spcPts val="1839"/>
                        </a:lnSpc>
                        <a:spcBef>
                          <a:spcPts val="965"/>
                        </a:spcBef>
                      </a:pP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Хранить</a:t>
                      </a:r>
                      <a:r>
                        <a:rPr sz="1600" spc="-6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на</a:t>
                      </a:r>
                      <a:r>
                        <a:rPr sz="1600" spc="-5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рабочем</a:t>
                      </a:r>
                      <a:r>
                        <a:rPr sz="1600" spc="-5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месте</a:t>
                      </a:r>
                      <a:r>
                        <a:rPr sz="1600" spc="-5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или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носить</a:t>
                      </a:r>
                      <a:r>
                        <a:rPr sz="1600" spc="-3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1600" spc="-3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собой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225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145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6830" marB="0">
                    <a:lnL w="12700">
                      <a:solidFill>
                        <a:srgbClr val="001F5F"/>
                      </a:solidFill>
                      <a:prstDash val="solid"/>
                    </a:lnL>
                    <a:lnR w="12700">
                      <a:solidFill>
                        <a:srgbClr val="001F5F"/>
                      </a:solidFill>
                      <a:prstDash val="solid"/>
                    </a:lnR>
                    <a:lnT w="12700">
                      <a:solidFill>
                        <a:srgbClr val="001F5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820"/>
                        </a:lnSpc>
                      </a:pP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Используется</a:t>
                      </a:r>
                      <a:r>
                        <a:rPr sz="1600" spc="-6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ежедневно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6830" marB="0">
                    <a:lnL w="12700">
                      <a:solidFill>
                        <a:srgbClr val="001F5F"/>
                      </a:solidFill>
                      <a:prstDash val="solid"/>
                    </a:lnL>
                    <a:lnR w="12700">
                      <a:solidFill>
                        <a:srgbClr val="001F5F"/>
                      </a:solidFill>
                      <a:prstDash val="solid"/>
                    </a:lnR>
                    <a:lnT w="12700">
                      <a:solidFill>
                        <a:srgbClr val="001F5F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2555" marB="0">
                    <a:lnL w="12700">
                      <a:solidFill>
                        <a:srgbClr val="001F5F"/>
                      </a:solidFill>
                      <a:prstDash val="solid"/>
                    </a:lnL>
                    <a:lnR w="12700">
                      <a:solidFill>
                        <a:srgbClr val="001F5F"/>
                      </a:solidFill>
                      <a:prstDash val="solid"/>
                    </a:lnR>
                    <a:lnT w="12700">
                      <a:solidFill>
                        <a:srgbClr val="001F5F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002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6830" marB="0">
                    <a:lnL w="12700">
                      <a:solidFill>
                        <a:srgbClr val="001F5F"/>
                      </a:solidFill>
                      <a:prstDash val="solid"/>
                    </a:lnL>
                    <a:lnR w="12700">
                      <a:solidFill>
                        <a:srgbClr val="001F5F"/>
                      </a:solidFill>
                      <a:prstDash val="solid"/>
                    </a:lnR>
                    <a:lnT w="12700">
                      <a:solidFill>
                        <a:srgbClr val="001F5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ts val="1730"/>
                        </a:lnSpc>
                      </a:pP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Используется</a:t>
                      </a:r>
                      <a:r>
                        <a:rPr sz="1600" spc="-2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3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раз</a:t>
                      </a:r>
                      <a:r>
                        <a:rPr sz="1600" spc="-2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spc="-2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неделю</a:t>
                      </a:r>
                      <a:endParaRPr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6830" marB="0">
                    <a:lnL w="12700">
                      <a:solidFill>
                        <a:srgbClr val="001F5F"/>
                      </a:solidFill>
                      <a:prstDash val="solid"/>
                    </a:lnL>
                    <a:lnR w="12700">
                      <a:solidFill>
                        <a:srgbClr val="001F5F"/>
                      </a:solidFill>
                      <a:prstDash val="solid"/>
                    </a:lnR>
                    <a:lnT w="12700">
                      <a:solidFill>
                        <a:srgbClr val="001F5F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2555" marB="0">
                    <a:lnL w="12700">
                      <a:solidFill>
                        <a:srgbClr val="001F5F"/>
                      </a:solidFill>
                      <a:prstDash val="solid"/>
                    </a:lnL>
                    <a:lnR w="12700">
                      <a:solidFill>
                        <a:srgbClr val="001F5F"/>
                      </a:solidFill>
                      <a:prstDash val="solid"/>
                    </a:lnR>
                    <a:lnT w="12700">
                      <a:solidFill>
                        <a:srgbClr val="001F5F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3" name="Picture 2" descr="C:\Users\User\Desktop\2023\МПК\Оформление\Логотипы\Брендбук МПК\Новый логотип\Логотип МПК новый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57" y="123478"/>
            <a:ext cx="73019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-324544" y="-13855"/>
            <a:ext cx="8229600" cy="85725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Шаг 1 СОРТИРОВКА </a:t>
            </a:r>
            <a:endParaRPr lang="ru-RU" sz="3600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7366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2023\МПК\Оформление\Логотипы\Брендбук МПК\Новый логотип\Логотип МПК новый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5486"/>
            <a:ext cx="73019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AutoShape 2" descr="https://lawlinks.ru/wp-content/uploads/2017/11/tass_2516169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5751" y="987574"/>
            <a:ext cx="3840001" cy="216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6117" y="2859782"/>
            <a:ext cx="3839999" cy="216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0070" y="640706"/>
            <a:ext cx="2880001" cy="216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239" y="2499742"/>
            <a:ext cx="2826798" cy="2160000"/>
          </a:xfrm>
          <a:prstGeom prst="rect">
            <a:avLst/>
          </a:prstGeom>
        </p:spPr>
      </p:pic>
      <p:sp>
        <p:nvSpPr>
          <p:cNvPr id="13" name="Стрелка углом 12"/>
          <p:cNvSpPr/>
          <p:nvPr/>
        </p:nvSpPr>
        <p:spPr>
          <a:xfrm flipV="1">
            <a:off x="4728021" y="3141522"/>
            <a:ext cx="504055" cy="606741"/>
          </a:xfrm>
          <a:prstGeom prst="bentArrow">
            <a:avLst>
              <a:gd name="adj1" fmla="val 25000"/>
              <a:gd name="adj2" fmla="val 25000"/>
              <a:gd name="adj3" fmla="val 22114"/>
              <a:gd name="adj4" fmla="val 4375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углом 16"/>
          <p:cNvSpPr/>
          <p:nvPr/>
        </p:nvSpPr>
        <p:spPr>
          <a:xfrm flipH="1" flipV="1">
            <a:off x="2986699" y="2820112"/>
            <a:ext cx="509506" cy="606741"/>
          </a:xfrm>
          <a:prstGeom prst="bentArrow">
            <a:avLst>
              <a:gd name="adj1" fmla="val 25000"/>
              <a:gd name="adj2" fmla="val 25000"/>
              <a:gd name="adj3" fmla="val 22114"/>
              <a:gd name="adj4" fmla="val 4375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3241452" y="3867894"/>
            <a:ext cx="1728193" cy="603429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ПОСЛЕ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20" name="Заголовок 15"/>
          <p:cNvSpPr txBox="1">
            <a:spLocks/>
          </p:cNvSpPr>
          <p:nvPr/>
        </p:nvSpPr>
        <p:spPr>
          <a:xfrm>
            <a:off x="4189636" y="221480"/>
            <a:ext cx="1076770" cy="7502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FF0000"/>
                </a:solidFill>
              </a:rPr>
              <a:t>ДО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66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2023\МПК\Оформление\Логотипы\Брендбук МПК\Новый логотип\Логотип МПК новый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5486"/>
            <a:ext cx="73019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68466" y="121924"/>
            <a:ext cx="8229600" cy="85725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Шаг 2 СОБЛЮДЕНИЕ ПОРЯДКА </a:t>
            </a:r>
            <a:endParaRPr lang="ru-RU" sz="3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5" name="object 3"/>
          <p:cNvSpPr txBox="1"/>
          <p:nvPr/>
        </p:nvSpPr>
        <p:spPr>
          <a:xfrm>
            <a:off x="107504" y="1002990"/>
            <a:ext cx="4752528" cy="183880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b="1" spc="-10" dirty="0">
                <a:latin typeface="Calibri"/>
                <a:cs typeface="Calibri"/>
              </a:rPr>
              <a:t>Цель:</a:t>
            </a:r>
            <a:endParaRPr b="1" dirty="0">
              <a:latin typeface="Calibri"/>
              <a:cs typeface="Calibri"/>
            </a:endParaRPr>
          </a:p>
          <a:p>
            <a:pPr marR="394335">
              <a:lnSpc>
                <a:spcPct val="100000"/>
              </a:lnSpc>
            </a:pPr>
            <a:r>
              <a:rPr spc="-10" dirty="0">
                <a:latin typeface="Calibri"/>
                <a:cs typeface="Calibri"/>
              </a:rPr>
              <a:t>Рационально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разместить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и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обеспечить </a:t>
            </a:r>
            <a:r>
              <a:rPr dirty="0">
                <a:latin typeface="Calibri"/>
                <a:cs typeface="Calibri"/>
              </a:rPr>
              <a:t>быстрый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и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безопасный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доступ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к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spc="-10" dirty="0" err="1">
                <a:latin typeface="Calibri"/>
                <a:cs typeface="Calibri"/>
              </a:rPr>
              <a:t>предмету</a:t>
            </a:r>
            <a:r>
              <a:rPr spc="-10" dirty="0" smtClean="0">
                <a:latin typeface="Calibri"/>
                <a:cs typeface="Calibri"/>
              </a:rPr>
              <a:t>.</a:t>
            </a:r>
            <a:endParaRPr lang="ru-RU" spc="-10" dirty="0" smtClean="0">
              <a:latin typeface="Calibri"/>
              <a:cs typeface="Calibri"/>
            </a:endParaRPr>
          </a:p>
          <a:p>
            <a:pPr marR="394335">
              <a:lnSpc>
                <a:spcPct val="100000"/>
              </a:lnSpc>
            </a:pPr>
            <a:endParaRPr lang="ru-RU" spc="-10" dirty="0">
              <a:latin typeface="Calibri"/>
              <a:cs typeface="Calibri"/>
            </a:endParaRPr>
          </a:p>
          <a:p>
            <a:pPr marR="394335">
              <a:lnSpc>
                <a:spcPct val="100000"/>
              </a:lnSpc>
            </a:pPr>
            <a:r>
              <a:rPr lang="ru-RU" b="1" spc="-10" dirty="0" smtClean="0">
                <a:latin typeface="Calibri"/>
                <a:cs typeface="Calibri"/>
              </a:rPr>
              <a:t>Мероприятия:</a:t>
            </a:r>
            <a:endParaRPr b="1" dirty="0">
              <a:latin typeface="Calibri"/>
              <a:cs typeface="Calibri"/>
            </a:endParaRPr>
          </a:p>
          <a:p>
            <a:pPr indent="-285115">
              <a:lnSpc>
                <a:spcPct val="100000"/>
              </a:lnSpc>
              <a:buFont typeface="Wingdings"/>
              <a:buChar char=""/>
              <a:tabLst>
                <a:tab pos="297815" algn="l"/>
              </a:tabLst>
            </a:pPr>
            <a:r>
              <a:rPr spc="-10" dirty="0" smtClean="0">
                <a:latin typeface="Calibri"/>
                <a:cs typeface="Calibri"/>
              </a:rPr>
              <a:t>Визуализировать</a:t>
            </a:r>
            <a:r>
              <a:rPr spc="-30" dirty="0" smtClean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расположение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предметов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16" name="object 3"/>
          <p:cNvSpPr txBox="1"/>
          <p:nvPr/>
        </p:nvSpPr>
        <p:spPr>
          <a:xfrm>
            <a:off x="5076056" y="1057799"/>
            <a:ext cx="3502025" cy="15465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dirty="0">
                <a:latin typeface="Calibri"/>
                <a:cs typeface="Calibri"/>
              </a:rPr>
              <a:t>Правила</a:t>
            </a:r>
            <a:r>
              <a:rPr b="1" spc="-65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расположения</a:t>
            </a:r>
            <a:r>
              <a:rPr b="1" spc="-60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вещей:</a:t>
            </a:r>
            <a:endParaRPr dirty="0">
              <a:latin typeface="Calibri"/>
              <a:cs typeface="Calibri"/>
            </a:endParaRPr>
          </a:p>
          <a:p>
            <a:pPr marL="370205" indent="-357505">
              <a:lnSpc>
                <a:spcPct val="100000"/>
              </a:lnSpc>
              <a:buAutoNum type="arabicPeriod"/>
              <a:tabLst>
                <a:tab pos="370205" algn="l"/>
              </a:tabLst>
            </a:pPr>
            <a:r>
              <a:rPr dirty="0">
                <a:latin typeface="Calibri"/>
                <a:cs typeface="Calibri"/>
              </a:rPr>
              <a:t>На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видном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spc="-20" dirty="0">
                <a:latin typeface="Calibri"/>
                <a:cs typeface="Calibri"/>
              </a:rPr>
              <a:t>месте</a:t>
            </a:r>
            <a:endParaRPr dirty="0">
              <a:latin typeface="Calibri"/>
              <a:cs typeface="Calibri"/>
            </a:endParaRPr>
          </a:p>
          <a:p>
            <a:pPr marL="370205" indent="-357505">
              <a:lnSpc>
                <a:spcPct val="100000"/>
              </a:lnSpc>
              <a:buAutoNum type="arabicPeriod"/>
              <a:tabLst>
                <a:tab pos="370205" algn="l"/>
              </a:tabLst>
            </a:pPr>
            <a:r>
              <a:rPr dirty="0">
                <a:latin typeface="Calibri"/>
                <a:cs typeface="Calibri"/>
              </a:rPr>
              <a:t>Легко</a:t>
            </a:r>
            <a:r>
              <a:rPr spc="-85" dirty="0">
                <a:latin typeface="Calibri"/>
                <a:cs typeface="Calibri"/>
              </a:rPr>
              <a:t> </a:t>
            </a:r>
            <a:r>
              <a:rPr spc="-20" dirty="0">
                <a:latin typeface="Calibri"/>
                <a:cs typeface="Calibri"/>
              </a:rPr>
              <a:t>взять</a:t>
            </a:r>
            <a:endParaRPr dirty="0">
              <a:latin typeface="Calibri"/>
              <a:cs typeface="Calibri"/>
            </a:endParaRPr>
          </a:p>
          <a:p>
            <a:pPr marL="370205" indent="-357505">
              <a:lnSpc>
                <a:spcPct val="100000"/>
              </a:lnSpc>
              <a:buAutoNum type="arabicPeriod"/>
              <a:tabLst>
                <a:tab pos="370205" algn="l"/>
              </a:tabLst>
            </a:pPr>
            <a:r>
              <a:rPr dirty="0">
                <a:latin typeface="Calibri"/>
                <a:cs typeface="Calibri"/>
              </a:rPr>
              <a:t>Легко</a:t>
            </a:r>
            <a:r>
              <a:rPr spc="-8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использовать</a:t>
            </a:r>
            <a:endParaRPr dirty="0">
              <a:latin typeface="Calibri"/>
              <a:cs typeface="Calibri"/>
            </a:endParaRPr>
          </a:p>
          <a:p>
            <a:pPr marL="370205" indent="-357505">
              <a:lnSpc>
                <a:spcPct val="100000"/>
              </a:lnSpc>
              <a:buAutoNum type="arabicPeriod"/>
              <a:tabLst>
                <a:tab pos="370205" algn="l"/>
              </a:tabLst>
            </a:pPr>
            <a:r>
              <a:rPr dirty="0">
                <a:latin typeface="Calibri"/>
                <a:cs typeface="Calibri"/>
              </a:rPr>
              <a:t>Легко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вернуть</a:t>
            </a:r>
            <a:r>
              <a:rPr spc="-6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на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spc="-20" dirty="0">
                <a:latin typeface="Calibri"/>
                <a:cs typeface="Calibri"/>
              </a:rPr>
              <a:t>место</a:t>
            </a:r>
            <a:endParaRPr dirty="0">
              <a:latin typeface="Calibri"/>
              <a:cs typeface="Calibri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9828236"/>
              </p:ext>
            </p:extLst>
          </p:nvPr>
        </p:nvGraphicFramePr>
        <p:xfrm>
          <a:off x="2915816" y="2931790"/>
          <a:ext cx="6117590" cy="18446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43250">
                  <a:extLst>
                    <a:ext uri="{9D8B030D-6E8A-4147-A177-3AD203B41FA5}">
                      <a16:colId xmlns:a16="http://schemas.microsoft.com/office/drawing/2014/main" val="3620494861"/>
                    </a:ext>
                  </a:extLst>
                </a:gridCol>
                <a:gridCol w="2974340">
                  <a:extLst>
                    <a:ext uri="{9D8B030D-6E8A-4147-A177-3AD203B41FA5}">
                      <a16:colId xmlns:a16="http://schemas.microsoft.com/office/drawing/2014/main" val="2787523838"/>
                    </a:ext>
                  </a:extLst>
                </a:gridCol>
              </a:tblGrid>
              <a:tr h="3759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8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Частота</a:t>
                      </a:r>
                      <a:r>
                        <a:rPr sz="1800" spc="-5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использования</a:t>
                      </a:r>
                      <a:endParaRPr sz="18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001F5F"/>
                      </a:solidFill>
                      <a:prstDash val="solid"/>
                    </a:lnL>
                    <a:lnR w="12700">
                      <a:solidFill>
                        <a:srgbClr val="001F5F"/>
                      </a:solidFill>
                      <a:prstDash val="solid"/>
                    </a:lnR>
                    <a:lnT w="12700">
                      <a:solidFill>
                        <a:srgbClr val="001F5F"/>
                      </a:solidFill>
                      <a:prstDash val="solid"/>
                    </a:lnT>
                    <a:lnB w="12700">
                      <a:solidFill>
                        <a:srgbClr val="001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8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Место</a:t>
                      </a:r>
                      <a:r>
                        <a:rPr sz="1800" spc="-8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хранения</a:t>
                      </a:r>
                      <a:endParaRPr sz="18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001F5F"/>
                      </a:solidFill>
                      <a:prstDash val="solid"/>
                    </a:lnL>
                    <a:lnR w="12700">
                      <a:solidFill>
                        <a:srgbClr val="001F5F"/>
                      </a:solidFill>
                      <a:prstDash val="solid"/>
                    </a:lnR>
                    <a:lnT w="12700">
                      <a:solidFill>
                        <a:srgbClr val="001F5F"/>
                      </a:solidFill>
                      <a:prstDash val="solid"/>
                    </a:lnT>
                    <a:lnB w="12700">
                      <a:solidFill>
                        <a:srgbClr val="001F5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3412098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Очень</a:t>
                      </a:r>
                      <a:r>
                        <a:rPr sz="1400" spc="-4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часто</a:t>
                      </a:r>
                      <a:r>
                        <a:rPr sz="1400" spc="-3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(раз</a:t>
                      </a:r>
                      <a:r>
                        <a:rPr sz="1400" spc="-3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1400" spc="-3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день</a:t>
                      </a:r>
                      <a:r>
                        <a:rPr sz="1400" spc="-3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или</a:t>
                      </a:r>
                      <a:r>
                        <a:rPr sz="1400" spc="-3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чаще)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1F5F"/>
                      </a:solidFill>
                      <a:prstDash val="solid"/>
                    </a:lnL>
                    <a:lnR w="12700">
                      <a:solidFill>
                        <a:srgbClr val="001F5F"/>
                      </a:solidFill>
                      <a:prstDash val="solid"/>
                    </a:lnR>
                    <a:lnT w="12700">
                      <a:solidFill>
                        <a:srgbClr val="001F5F"/>
                      </a:solidFill>
                      <a:prstDash val="solid"/>
                    </a:lnT>
                    <a:lnB w="12700">
                      <a:solidFill>
                        <a:srgbClr val="001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Рабочий</a:t>
                      </a:r>
                      <a:r>
                        <a:rPr sz="1400" spc="-7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стол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1F5F"/>
                      </a:solidFill>
                      <a:prstDash val="solid"/>
                    </a:lnL>
                    <a:lnR w="12700">
                      <a:solidFill>
                        <a:srgbClr val="001F5F"/>
                      </a:solidFill>
                      <a:prstDash val="solid"/>
                    </a:lnR>
                    <a:lnT w="12700">
                      <a:solidFill>
                        <a:srgbClr val="001F5F"/>
                      </a:solidFill>
                      <a:prstDash val="solid"/>
                    </a:lnT>
                    <a:lnB w="12700">
                      <a:solidFill>
                        <a:srgbClr val="001F5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8629528"/>
                  </a:ext>
                </a:extLst>
              </a:tr>
              <a:tr h="3136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Часто</a:t>
                      </a:r>
                      <a:r>
                        <a:rPr sz="1400" spc="-3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(раз</a:t>
                      </a:r>
                      <a:r>
                        <a:rPr sz="1400" spc="-3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1400" spc="-3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неделю</a:t>
                      </a:r>
                      <a:r>
                        <a:rPr sz="1400" spc="-3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или</a:t>
                      </a:r>
                      <a:r>
                        <a:rPr sz="1400" spc="-2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чаще)</a:t>
                      </a:r>
                      <a:endParaRPr sz="140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1F5F"/>
                      </a:solidFill>
                      <a:prstDash val="solid"/>
                    </a:lnL>
                    <a:lnR w="12700">
                      <a:solidFill>
                        <a:srgbClr val="001F5F"/>
                      </a:solidFill>
                      <a:prstDash val="solid"/>
                    </a:lnR>
                    <a:lnT w="12700">
                      <a:solidFill>
                        <a:srgbClr val="001F5F"/>
                      </a:solidFill>
                      <a:prstDash val="solid"/>
                    </a:lnT>
                    <a:lnB w="12700">
                      <a:solidFill>
                        <a:srgbClr val="001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400" spc="-2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Тумбочка</a:t>
                      </a:r>
                      <a:r>
                        <a:rPr sz="1400" spc="-3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под</a:t>
                      </a:r>
                      <a:r>
                        <a:rPr sz="1400" spc="-3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столом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1F5F"/>
                      </a:solidFill>
                      <a:prstDash val="solid"/>
                    </a:lnL>
                    <a:lnR w="12700">
                      <a:solidFill>
                        <a:srgbClr val="001F5F"/>
                      </a:solidFill>
                      <a:prstDash val="solid"/>
                    </a:lnR>
                    <a:lnT w="12700">
                      <a:solidFill>
                        <a:srgbClr val="001F5F"/>
                      </a:solidFill>
                      <a:prstDash val="solid"/>
                    </a:lnT>
                    <a:lnB w="12700">
                      <a:solidFill>
                        <a:srgbClr val="001F5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2666645"/>
                  </a:ext>
                </a:extLst>
              </a:tr>
              <a:tr h="5264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30"/>
                        </a:spcBef>
                      </a:pPr>
                      <a:r>
                        <a:rPr sz="14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Нередко</a:t>
                      </a:r>
                      <a:r>
                        <a:rPr sz="1400" spc="-2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(1</a:t>
                      </a:r>
                      <a:r>
                        <a:rPr sz="1400" spc="-3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или</a:t>
                      </a:r>
                      <a:r>
                        <a:rPr sz="1400" spc="-2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1400" spc="-3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раза</a:t>
                      </a:r>
                      <a:r>
                        <a:rPr sz="1400" spc="-2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1400" spc="-3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месяц)</a:t>
                      </a:r>
                      <a:endParaRPr sz="140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30810" marB="0">
                    <a:lnL w="12700">
                      <a:solidFill>
                        <a:srgbClr val="001F5F"/>
                      </a:solidFill>
                      <a:prstDash val="solid"/>
                    </a:lnL>
                    <a:lnR w="12700">
                      <a:solidFill>
                        <a:srgbClr val="001F5F"/>
                      </a:solidFill>
                      <a:prstDash val="solid"/>
                    </a:lnR>
                    <a:lnT w="12700">
                      <a:solidFill>
                        <a:srgbClr val="001F5F"/>
                      </a:solidFill>
                      <a:prstDash val="solid"/>
                    </a:lnT>
                    <a:lnB w="12700">
                      <a:solidFill>
                        <a:srgbClr val="001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85850" marR="334645" indent="-745490">
                        <a:lnSpc>
                          <a:spcPts val="1410"/>
                        </a:lnSpc>
                        <a:spcBef>
                          <a:spcPts val="600"/>
                        </a:spcBef>
                      </a:pPr>
                      <a:r>
                        <a:rPr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Шкаф,</a:t>
                      </a:r>
                      <a:r>
                        <a:rPr sz="1400" spc="-2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тумбочка</a:t>
                      </a:r>
                      <a:r>
                        <a:rPr sz="1400" spc="-1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1400" spc="-2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помещении (кабинете)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76200" marB="0">
                    <a:lnL w="12700">
                      <a:solidFill>
                        <a:srgbClr val="001F5F"/>
                      </a:solidFill>
                      <a:prstDash val="solid"/>
                    </a:lnL>
                    <a:lnR w="12700">
                      <a:solidFill>
                        <a:srgbClr val="001F5F"/>
                      </a:solidFill>
                      <a:prstDash val="solid"/>
                    </a:lnR>
                    <a:lnT w="12700">
                      <a:solidFill>
                        <a:srgbClr val="001F5F"/>
                      </a:solidFill>
                      <a:prstDash val="solid"/>
                    </a:lnT>
                    <a:lnB w="12700">
                      <a:solidFill>
                        <a:srgbClr val="001F5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602457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Очень</a:t>
                      </a:r>
                      <a:r>
                        <a:rPr sz="1400" spc="-4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редко</a:t>
                      </a:r>
                      <a:r>
                        <a:rPr sz="1400" spc="-3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(раз</a:t>
                      </a:r>
                      <a:r>
                        <a:rPr sz="1400" spc="-4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1400" spc="-3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год</a:t>
                      </a:r>
                      <a:r>
                        <a:rPr sz="1400" spc="-4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или</a:t>
                      </a:r>
                      <a:r>
                        <a:rPr sz="1400" spc="-4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реже)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001F5F"/>
                      </a:solidFill>
                      <a:prstDash val="solid"/>
                    </a:lnL>
                    <a:lnR w="12700">
                      <a:solidFill>
                        <a:srgbClr val="001F5F"/>
                      </a:solidFill>
                      <a:prstDash val="solid"/>
                    </a:lnR>
                    <a:lnT w="12700">
                      <a:solidFill>
                        <a:srgbClr val="001F5F"/>
                      </a:solidFill>
                      <a:prstDash val="solid"/>
                    </a:lnT>
                    <a:lnB w="12700">
                      <a:solidFill>
                        <a:srgbClr val="001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400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Списание</a:t>
                      </a:r>
                      <a:endParaRPr sz="14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001F5F"/>
                      </a:solidFill>
                      <a:prstDash val="solid"/>
                    </a:lnL>
                    <a:lnR w="12700">
                      <a:solidFill>
                        <a:srgbClr val="001F5F"/>
                      </a:solidFill>
                      <a:prstDash val="solid"/>
                    </a:lnR>
                    <a:lnT w="12700">
                      <a:solidFill>
                        <a:srgbClr val="001F5F"/>
                      </a:solidFill>
                      <a:prstDash val="solid"/>
                    </a:lnT>
                    <a:lnB w="12700">
                      <a:solidFill>
                        <a:srgbClr val="001F5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7808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765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2023\МПК\Оформление\Логотипы\Брендбук МПК\Новый логотип\Логотип МПК новый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5486"/>
            <a:ext cx="73019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6" t="-1400" r="6632" b="58000"/>
          <a:stretch/>
        </p:blipFill>
        <p:spPr>
          <a:xfrm>
            <a:off x="107504" y="869293"/>
            <a:ext cx="2296501" cy="2636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5776" y="1563638"/>
            <a:ext cx="2294074" cy="3058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Заголовок 5"/>
          <p:cNvSpPr>
            <a:spLocks noGrp="1"/>
          </p:cNvSpPr>
          <p:nvPr>
            <p:ph type="title"/>
          </p:nvPr>
        </p:nvSpPr>
        <p:spPr>
          <a:xfrm>
            <a:off x="265909" y="169751"/>
            <a:ext cx="8229600" cy="85725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Шаг 2 СОБЛЮДЕНИЕ ПОРЯДКА </a:t>
            </a:r>
            <a:endParaRPr lang="ru-RU" sz="36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850" y="771550"/>
            <a:ext cx="1990594" cy="26437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444" y="2076125"/>
            <a:ext cx="2153248" cy="2859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8159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2023\МПК\Оформление\Логотипы\Брендбук МПК\Новый логотип\Логотип МПК новый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5486"/>
            <a:ext cx="73019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78129" y="339502"/>
            <a:ext cx="8229600" cy="85725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Шаг 3 СОДЕРЖАНИЕ В ЧИСТОТЕ </a:t>
            </a:r>
            <a:endParaRPr lang="ru-RU" sz="3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5" name="object 3"/>
          <p:cNvSpPr txBox="1"/>
          <p:nvPr/>
        </p:nvSpPr>
        <p:spPr>
          <a:xfrm>
            <a:off x="278129" y="1301624"/>
            <a:ext cx="5547652" cy="903327"/>
          </a:xfrm>
          <a:prstGeom prst="roundRect">
            <a:avLst>
              <a:gd name="adj" fmla="val 148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ct val="100000"/>
              </a:lnSpc>
            </a:pPr>
            <a:r>
              <a:rPr b="1" spc="-10" dirty="0" err="1">
                <a:cs typeface="Arial"/>
              </a:rPr>
              <a:t>Цель</a:t>
            </a:r>
            <a:r>
              <a:rPr b="1" spc="-10" dirty="0" smtClean="0">
                <a:cs typeface="Arial"/>
              </a:rPr>
              <a:t>:</a:t>
            </a:r>
            <a:r>
              <a:rPr lang="ru-RU" b="1" spc="-10" dirty="0" smtClean="0">
                <a:cs typeface="Arial"/>
              </a:rPr>
              <a:t> </a:t>
            </a:r>
            <a:r>
              <a:rPr spc="-10" dirty="0" err="1" smtClean="0">
                <a:cs typeface="Microsoft Sans Serif"/>
              </a:rPr>
              <a:t>Содержание</a:t>
            </a:r>
            <a:r>
              <a:rPr spc="-55" dirty="0" smtClean="0">
                <a:cs typeface="Microsoft Sans Serif"/>
              </a:rPr>
              <a:t> </a:t>
            </a:r>
            <a:r>
              <a:rPr dirty="0">
                <a:cs typeface="Microsoft Sans Serif"/>
              </a:rPr>
              <a:t>офисных</a:t>
            </a:r>
            <a:r>
              <a:rPr spc="-55" dirty="0">
                <a:cs typeface="Microsoft Sans Serif"/>
              </a:rPr>
              <a:t> </a:t>
            </a:r>
            <a:r>
              <a:rPr spc="-10" dirty="0">
                <a:cs typeface="Microsoft Sans Serif"/>
              </a:rPr>
              <a:t>помещений</a:t>
            </a:r>
            <a:r>
              <a:rPr spc="-40" dirty="0">
                <a:cs typeface="Microsoft Sans Serif"/>
              </a:rPr>
              <a:t> </a:t>
            </a:r>
            <a:r>
              <a:rPr dirty="0">
                <a:cs typeface="Microsoft Sans Serif"/>
              </a:rPr>
              <a:t>в</a:t>
            </a:r>
            <a:r>
              <a:rPr spc="-50" dirty="0">
                <a:cs typeface="Microsoft Sans Serif"/>
              </a:rPr>
              <a:t> </a:t>
            </a:r>
            <a:r>
              <a:rPr spc="-10" dirty="0">
                <a:cs typeface="Microsoft Sans Serif"/>
              </a:rPr>
              <a:t>чистоте. Устранение</a:t>
            </a:r>
            <a:r>
              <a:rPr spc="-70" dirty="0">
                <a:cs typeface="Microsoft Sans Serif"/>
              </a:rPr>
              <a:t> </a:t>
            </a:r>
            <a:r>
              <a:rPr spc="-10" dirty="0">
                <a:cs typeface="Microsoft Sans Serif"/>
              </a:rPr>
              <a:t>неисправностей</a:t>
            </a:r>
            <a:r>
              <a:rPr spc="-55" dirty="0">
                <a:cs typeface="Microsoft Sans Serif"/>
              </a:rPr>
              <a:t> </a:t>
            </a:r>
            <a:r>
              <a:rPr spc="-25" dirty="0">
                <a:cs typeface="Microsoft Sans Serif"/>
              </a:rPr>
              <a:t>для </a:t>
            </a:r>
            <a:r>
              <a:rPr spc="-10" dirty="0">
                <a:cs typeface="Microsoft Sans Serif"/>
              </a:rPr>
              <a:t>поддержания</a:t>
            </a:r>
            <a:r>
              <a:rPr spc="-45" dirty="0">
                <a:cs typeface="Microsoft Sans Serif"/>
              </a:rPr>
              <a:t> </a:t>
            </a:r>
            <a:r>
              <a:rPr spc="-30" dirty="0">
                <a:cs typeface="Microsoft Sans Serif"/>
              </a:rPr>
              <a:t>комфорта</a:t>
            </a:r>
            <a:r>
              <a:rPr spc="-40" dirty="0">
                <a:cs typeface="Microsoft Sans Serif"/>
              </a:rPr>
              <a:t> </a:t>
            </a:r>
            <a:r>
              <a:rPr dirty="0">
                <a:cs typeface="Microsoft Sans Serif"/>
              </a:rPr>
              <a:t>и</a:t>
            </a:r>
            <a:r>
              <a:rPr spc="-35" dirty="0">
                <a:cs typeface="Microsoft Sans Serif"/>
              </a:rPr>
              <a:t> </a:t>
            </a:r>
            <a:r>
              <a:rPr spc="-10" dirty="0">
                <a:cs typeface="Microsoft Sans Serif"/>
              </a:rPr>
              <a:t>безопасности рабочих</a:t>
            </a:r>
            <a:r>
              <a:rPr spc="-50" dirty="0">
                <a:cs typeface="Microsoft Sans Serif"/>
              </a:rPr>
              <a:t> </a:t>
            </a:r>
            <a:r>
              <a:rPr spc="-20" dirty="0" err="1">
                <a:cs typeface="Microsoft Sans Serif"/>
              </a:rPr>
              <a:t>мест</a:t>
            </a:r>
            <a:r>
              <a:rPr spc="-20" dirty="0" smtClean="0">
                <a:cs typeface="Microsoft Sans Serif"/>
              </a:rPr>
              <a:t>.</a:t>
            </a:r>
            <a:endParaRPr dirty="0">
              <a:cs typeface="Microsoft Sans Serif"/>
            </a:endParaRPr>
          </a:p>
        </p:txBody>
      </p:sp>
      <p:sp>
        <p:nvSpPr>
          <p:cNvPr id="17" name="object 3"/>
          <p:cNvSpPr txBox="1"/>
          <p:nvPr/>
        </p:nvSpPr>
        <p:spPr>
          <a:xfrm>
            <a:off x="755576" y="2427734"/>
            <a:ext cx="5547652" cy="200906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5"/>
              </a:spcBef>
            </a:pPr>
            <a:r>
              <a:rPr b="1" spc="-10" dirty="0" err="1" smtClean="0">
                <a:cs typeface="Arial"/>
              </a:rPr>
              <a:t>Мероприятия</a:t>
            </a:r>
            <a:r>
              <a:rPr b="1" spc="-10" dirty="0">
                <a:cs typeface="Arial"/>
              </a:rPr>
              <a:t>:</a:t>
            </a:r>
            <a:endParaRPr dirty="0">
              <a:cs typeface="Arial"/>
            </a:endParaRPr>
          </a:p>
          <a:p>
            <a:pPr marL="367030" marR="439420" indent="-284480">
              <a:lnSpc>
                <a:spcPct val="100000"/>
              </a:lnSpc>
              <a:spcBef>
                <a:spcPts val="1150"/>
              </a:spcBef>
              <a:buFont typeface="Wingdings"/>
              <a:buChar char=""/>
              <a:tabLst>
                <a:tab pos="367030" algn="l"/>
              </a:tabLst>
            </a:pPr>
            <a:r>
              <a:rPr spc="-10" dirty="0">
                <a:cs typeface="Microsoft Sans Serif"/>
              </a:rPr>
              <a:t>Регулярная</a:t>
            </a:r>
            <a:r>
              <a:rPr spc="-90" dirty="0">
                <a:cs typeface="Microsoft Sans Serif"/>
              </a:rPr>
              <a:t> </a:t>
            </a:r>
            <a:r>
              <a:rPr spc="-10" dirty="0">
                <a:cs typeface="Microsoft Sans Serif"/>
              </a:rPr>
              <a:t>проверка</a:t>
            </a:r>
            <a:r>
              <a:rPr spc="-80" dirty="0">
                <a:cs typeface="Microsoft Sans Serif"/>
              </a:rPr>
              <a:t> </a:t>
            </a:r>
            <a:r>
              <a:rPr dirty="0">
                <a:cs typeface="Microsoft Sans Serif"/>
              </a:rPr>
              <a:t>своего</a:t>
            </a:r>
            <a:r>
              <a:rPr spc="-85" dirty="0">
                <a:cs typeface="Microsoft Sans Serif"/>
              </a:rPr>
              <a:t> </a:t>
            </a:r>
            <a:r>
              <a:rPr spc="-10" dirty="0">
                <a:cs typeface="Microsoft Sans Serif"/>
              </a:rPr>
              <a:t>рабочего </a:t>
            </a:r>
            <a:r>
              <a:rPr dirty="0">
                <a:cs typeface="Microsoft Sans Serif"/>
              </a:rPr>
              <a:t>места</a:t>
            </a:r>
            <a:r>
              <a:rPr spc="-45" dirty="0">
                <a:cs typeface="Microsoft Sans Serif"/>
              </a:rPr>
              <a:t> </a:t>
            </a:r>
            <a:r>
              <a:rPr dirty="0">
                <a:cs typeface="Microsoft Sans Serif"/>
              </a:rPr>
              <a:t>для</a:t>
            </a:r>
            <a:r>
              <a:rPr spc="-40" dirty="0">
                <a:cs typeface="Microsoft Sans Serif"/>
              </a:rPr>
              <a:t> </a:t>
            </a:r>
            <a:r>
              <a:rPr spc="-10" dirty="0">
                <a:cs typeface="Microsoft Sans Serif"/>
              </a:rPr>
              <a:t>поддержания</a:t>
            </a:r>
            <a:r>
              <a:rPr spc="-45" dirty="0">
                <a:cs typeface="Microsoft Sans Serif"/>
              </a:rPr>
              <a:t> </a:t>
            </a:r>
            <a:r>
              <a:rPr spc="-10" dirty="0">
                <a:cs typeface="Microsoft Sans Serif"/>
              </a:rPr>
              <a:t>порядка</a:t>
            </a:r>
            <a:endParaRPr dirty="0">
              <a:cs typeface="Microsoft Sans Serif"/>
            </a:endParaRPr>
          </a:p>
          <a:p>
            <a:pPr marL="367030" marR="292100" indent="-284480">
              <a:lnSpc>
                <a:spcPct val="100000"/>
              </a:lnSpc>
              <a:buFont typeface="Wingdings"/>
              <a:buChar char=""/>
              <a:tabLst>
                <a:tab pos="367030" algn="l"/>
              </a:tabLst>
            </a:pPr>
            <a:r>
              <a:rPr spc="-10" dirty="0">
                <a:cs typeface="Microsoft Sans Serif"/>
              </a:rPr>
              <a:t>Проверка</a:t>
            </a:r>
            <a:r>
              <a:rPr spc="-80" dirty="0">
                <a:cs typeface="Microsoft Sans Serif"/>
              </a:rPr>
              <a:t> </a:t>
            </a:r>
            <a:r>
              <a:rPr dirty="0">
                <a:cs typeface="Microsoft Sans Serif"/>
              </a:rPr>
              <a:t>исправности</a:t>
            </a:r>
            <a:r>
              <a:rPr spc="-75" dirty="0">
                <a:cs typeface="Microsoft Sans Serif"/>
              </a:rPr>
              <a:t> </a:t>
            </a:r>
            <a:r>
              <a:rPr spc="-10" dirty="0">
                <a:cs typeface="Microsoft Sans Serif"/>
              </a:rPr>
              <a:t>офисного</a:t>
            </a:r>
            <a:r>
              <a:rPr spc="-75" dirty="0">
                <a:cs typeface="Microsoft Sans Serif"/>
              </a:rPr>
              <a:t> </a:t>
            </a:r>
            <a:r>
              <a:rPr spc="-10" dirty="0">
                <a:cs typeface="Microsoft Sans Serif"/>
              </a:rPr>
              <a:t>обору дования</a:t>
            </a:r>
            <a:endParaRPr dirty="0">
              <a:cs typeface="Microsoft Sans Serif"/>
            </a:endParaRPr>
          </a:p>
          <a:p>
            <a:pPr marL="367030" marR="391160" indent="-284480">
              <a:lnSpc>
                <a:spcPct val="100000"/>
              </a:lnSpc>
              <a:buFont typeface="Wingdings"/>
              <a:buChar char=""/>
              <a:tabLst>
                <a:tab pos="367030" algn="l"/>
              </a:tabLst>
            </a:pPr>
            <a:r>
              <a:rPr spc="-10" dirty="0">
                <a:cs typeface="Microsoft Sans Serif"/>
              </a:rPr>
              <a:t>Привлечение</a:t>
            </a:r>
            <a:r>
              <a:rPr spc="-90" dirty="0">
                <a:cs typeface="Microsoft Sans Serif"/>
              </a:rPr>
              <a:t> </a:t>
            </a:r>
            <a:r>
              <a:rPr dirty="0">
                <a:cs typeface="Microsoft Sans Serif"/>
              </a:rPr>
              <a:t>к</a:t>
            </a:r>
            <a:r>
              <a:rPr spc="-85" dirty="0">
                <a:cs typeface="Microsoft Sans Serif"/>
              </a:rPr>
              <a:t> </a:t>
            </a:r>
            <a:r>
              <a:rPr dirty="0">
                <a:cs typeface="Microsoft Sans Serif"/>
              </a:rPr>
              <a:t>устранению</a:t>
            </a:r>
            <a:r>
              <a:rPr spc="-85" dirty="0">
                <a:cs typeface="Microsoft Sans Serif"/>
              </a:rPr>
              <a:t> </a:t>
            </a:r>
            <a:r>
              <a:rPr spc="-10" dirty="0">
                <a:cs typeface="Microsoft Sans Serif"/>
              </a:rPr>
              <a:t>неполадок соответствующих</a:t>
            </a:r>
            <a:r>
              <a:rPr spc="-80" dirty="0">
                <a:cs typeface="Microsoft Sans Serif"/>
              </a:rPr>
              <a:t> </a:t>
            </a:r>
            <a:r>
              <a:rPr spc="-20" dirty="0">
                <a:cs typeface="Microsoft Sans Serif"/>
              </a:rPr>
              <a:t>служб</a:t>
            </a:r>
            <a:endParaRPr dirty="0">
              <a:cs typeface="Microsoft Sans Serif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3878" y="1491630"/>
            <a:ext cx="3162130" cy="2416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3965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2023\МПК\Оформление\Логотипы\Брендбук МПК\Новый логотип\Логотип МПК новый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5486"/>
            <a:ext cx="73019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-108520" y="202413"/>
            <a:ext cx="8229600" cy="85725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Шаг 4 СТАНДАРТИЗАЦИЯ </a:t>
            </a:r>
            <a:endParaRPr lang="ru-RU" sz="3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5" name="object 5"/>
          <p:cNvSpPr txBox="1"/>
          <p:nvPr/>
        </p:nvSpPr>
        <p:spPr>
          <a:xfrm>
            <a:off x="323528" y="2165494"/>
            <a:ext cx="4283968" cy="248011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6510">
              <a:lnSpc>
                <a:spcPct val="100000"/>
              </a:lnSpc>
            </a:pPr>
            <a:r>
              <a:rPr b="1" spc="-10" dirty="0" err="1" smtClean="0">
                <a:cs typeface="Arial"/>
              </a:rPr>
              <a:t>Мероприятия</a:t>
            </a:r>
            <a:r>
              <a:rPr b="1" spc="-10" dirty="0" smtClean="0">
                <a:cs typeface="Arial"/>
              </a:rPr>
              <a:t>:</a:t>
            </a:r>
            <a:r>
              <a:rPr lang="ru-RU" b="1" spc="-10" dirty="0" smtClean="0">
                <a:cs typeface="Arial"/>
              </a:rPr>
              <a:t> </a:t>
            </a:r>
            <a:r>
              <a:rPr dirty="0" err="1" smtClean="0">
                <a:cs typeface="Microsoft Sans Serif"/>
              </a:rPr>
              <a:t>Самые</a:t>
            </a:r>
            <a:r>
              <a:rPr spc="-50" dirty="0" smtClean="0">
                <a:cs typeface="Microsoft Sans Serif"/>
              </a:rPr>
              <a:t> </a:t>
            </a:r>
            <a:r>
              <a:rPr spc="-10" dirty="0">
                <a:cs typeface="Microsoft Sans Serif"/>
              </a:rPr>
              <a:t>эффективные</a:t>
            </a:r>
            <a:r>
              <a:rPr spc="-50" dirty="0">
                <a:cs typeface="Microsoft Sans Serif"/>
              </a:rPr>
              <a:t> </a:t>
            </a:r>
            <a:r>
              <a:rPr dirty="0">
                <a:cs typeface="Microsoft Sans Serif"/>
              </a:rPr>
              <a:t>решения,</a:t>
            </a:r>
            <a:r>
              <a:rPr spc="-40" dirty="0">
                <a:cs typeface="Microsoft Sans Serif"/>
              </a:rPr>
              <a:t> </a:t>
            </a:r>
            <a:r>
              <a:rPr spc="-10" dirty="0">
                <a:cs typeface="Microsoft Sans Serif"/>
              </a:rPr>
              <a:t>найденные </a:t>
            </a:r>
            <a:r>
              <a:rPr dirty="0">
                <a:cs typeface="Microsoft Sans Serif"/>
              </a:rPr>
              <a:t>в</a:t>
            </a:r>
            <a:r>
              <a:rPr spc="-45" dirty="0">
                <a:cs typeface="Microsoft Sans Serif"/>
              </a:rPr>
              <a:t> </a:t>
            </a:r>
            <a:r>
              <a:rPr dirty="0">
                <a:cs typeface="Microsoft Sans Serif"/>
              </a:rPr>
              <a:t>ходе</a:t>
            </a:r>
            <a:r>
              <a:rPr spc="-55" dirty="0">
                <a:cs typeface="Microsoft Sans Serif"/>
              </a:rPr>
              <a:t> </a:t>
            </a:r>
            <a:r>
              <a:rPr dirty="0">
                <a:cs typeface="Microsoft Sans Serif"/>
              </a:rPr>
              <a:t>предыдущих</a:t>
            </a:r>
            <a:r>
              <a:rPr spc="-50" dirty="0">
                <a:cs typeface="Microsoft Sans Serif"/>
              </a:rPr>
              <a:t> </a:t>
            </a:r>
            <a:r>
              <a:rPr dirty="0">
                <a:cs typeface="Microsoft Sans Serif"/>
              </a:rPr>
              <a:t>шагов,</a:t>
            </a:r>
            <a:r>
              <a:rPr spc="-55" dirty="0">
                <a:cs typeface="Microsoft Sans Serif"/>
              </a:rPr>
              <a:t> </a:t>
            </a:r>
            <a:r>
              <a:rPr spc="-10" dirty="0">
                <a:cs typeface="Microsoft Sans Serif"/>
              </a:rPr>
              <a:t>необходимо </a:t>
            </a:r>
            <a:r>
              <a:rPr spc="-25" dirty="0">
                <a:cs typeface="Microsoft Sans Serif"/>
              </a:rPr>
              <a:t>закрепить</a:t>
            </a:r>
            <a:r>
              <a:rPr spc="-30" dirty="0">
                <a:cs typeface="Microsoft Sans Serif"/>
              </a:rPr>
              <a:t> </a:t>
            </a:r>
            <a:r>
              <a:rPr spc="-10" dirty="0" err="1">
                <a:cs typeface="Microsoft Sans Serif"/>
              </a:rPr>
              <a:t>стандартами</a:t>
            </a:r>
            <a:r>
              <a:rPr spc="-10" dirty="0" smtClean="0">
                <a:cs typeface="Microsoft Sans Serif"/>
              </a:rPr>
              <a:t>:</a:t>
            </a:r>
            <a:endParaRPr lang="ru-RU" spc="-10" dirty="0" smtClean="0">
              <a:cs typeface="Microsoft Sans Serif"/>
            </a:endParaRPr>
          </a:p>
          <a:p>
            <a:pPr marL="298450" indent="-285750" algn="just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ü"/>
            </a:pPr>
            <a:r>
              <a:rPr lang="ru-RU" dirty="0">
                <a:cs typeface="Microsoft Sans Serif"/>
              </a:rPr>
              <a:t>Стандарт</a:t>
            </a:r>
            <a:r>
              <a:rPr lang="ru-RU" spc="-105" dirty="0">
                <a:cs typeface="Microsoft Sans Serif"/>
              </a:rPr>
              <a:t> </a:t>
            </a:r>
            <a:r>
              <a:rPr lang="ru-RU" spc="-10" dirty="0">
                <a:cs typeface="Microsoft Sans Serif"/>
              </a:rPr>
              <a:t>рабочего</a:t>
            </a:r>
            <a:r>
              <a:rPr lang="ru-RU" spc="-105" dirty="0">
                <a:cs typeface="Microsoft Sans Serif"/>
              </a:rPr>
              <a:t> </a:t>
            </a:r>
            <a:r>
              <a:rPr lang="ru-RU" spc="-20" dirty="0">
                <a:cs typeface="Microsoft Sans Serif"/>
              </a:rPr>
              <a:t>места</a:t>
            </a:r>
            <a:endParaRPr lang="ru-RU" dirty="0">
              <a:cs typeface="Microsoft Sans Serif"/>
            </a:endParaRPr>
          </a:p>
          <a:p>
            <a:pPr marL="298450" marR="5080" indent="-285750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dirty="0">
                <a:cs typeface="Microsoft Sans Serif"/>
              </a:rPr>
              <a:t>Стандарт</a:t>
            </a:r>
            <a:r>
              <a:rPr lang="ru-RU" spc="-70" dirty="0">
                <a:cs typeface="Microsoft Sans Serif"/>
              </a:rPr>
              <a:t> </a:t>
            </a:r>
            <a:r>
              <a:rPr lang="ru-RU" spc="-10" dirty="0">
                <a:cs typeface="Microsoft Sans Serif"/>
              </a:rPr>
              <a:t>операционной</a:t>
            </a:r>
            <a:r>
              <a:rPr lang="ru-RU" spc="-65" dirty="0">
                <a:cs typeface="Microsoft Sans Serif"/>
              </a:rPr>
              <a:t> </a:t>
            </a:r>
            <a:r>
              <a:rPr lang="ru-RU" spc="-10" dirty="0">
                <a:cs typeface="Microsoft Sans Serif"/>
              </a:rPr>
              <a:t>процедуры </a:t>
            </a:r>
            <a:endParaRPr lang="ru-RU" spc="-10" dirty="0" smtClean="0">
              <a:cs typeface="Microsoft Sans Serif"/>
            </a:endParaRPr>
          </a:p>
          <a:p>
            <a:pPr marL="298450" marR="5080" indent="-285750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dirty="0" smtClean="0">
                <a:cs typeface="Microsoft Sans Serif"/>
              </a:rPr>
              <a:t>Стандарт</a:t>
            </a:r>
            <a:r>
              <a:rPr lang="ru-RU" spc="-105" dirty="0" smtClean="0">
                <a:cs typeface="Microsoft Sans Serif"/>
              </a:rPr>
              <a:t> </a:t>
            </a:r>
            <a:r>
              <a:rPr lang="ru-RU" dirty="0">
                <a:cs typeface="Microsoft Sans Serif"/>
              </a:rPr>
              <a:t>форм,</a:t>
            </a:r>
            <a:r>
              <a:rPr lang="ru-RU" spc="-105" dirty="0">
                <a:cs typeface="Microsoft Sans Serif"/>
              </a:rPr>
              <a:t> </a:t>
            </a:r>
            <a:r>
              <a:rPr lang="ru-RU" spc="-10" dirty="0">
                <a:cs typeface="Microsoft Sans Serif"/>
              </a:rPr>
              <a:t>инструкций,</a:t>
            </a:r>
            <a:r>
              <a:rPr lang="ru-RU" spc="-95" dirty="0">
                <a:cs typeface="Microsoft Sans Serif"/>
              </a:rPr>
              <a:t> </a:t>
            </a:r>
            <a:r>
              <a:rPr lang="ru-RU" spc="-10" dirty="0" smtClean="0">
                <a:cs typeface="Microsoft Sans Serif"/>
              </a:rPr>
              <a:t>правил</a:t>
            </a:r>
          </a:p>
          <a:p>
            <a:pPr marL="298450" marR="5080" indent="-285750"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pc="-20" dirty="0" smtClean="0">
                <a:cs typeface="Microsoft Sans Serif"/>
              </a:rPr>
              <a:t>Визуализация</a:t>
            </a:r>
            <a:r>
              <a:rPr lang="ru-RU" spc="-35" dirty="0" smtClean="0">
                <a:cs typeface="Microsoft Sans Serif"/>
              </a:rPr>
              <a:t> </a:t>
            </a:r>
            <a:r>
              <a:rPr lang="ru-RU" spc="-10" dirty="0" smtClean="0">
                <a:cs typeface="Microsoft Sans Serif"/>
              </a:rPr>
              <a:t>размещения</a:t>
            </a:r>
            <a:endParaRPr lang="ru-RU" dirty="0">
              <a:cs typeface="Microsoft Sans Serif"/>
            </a:endParaRPr>
          </a:p>
        </p:txBody>
      </p:sp>
      <p:sp>
        <p:nvSpPr>
          <p:cNvPr id="16" name="object 2"/>
          <p:cNvSpPr txBox="1"/>
          <p:nvPr/>
        </p:nvSpPr>
        <p:spPr>
          <a:xfrm>
            <a:off x="4427984" y="1059663"/>
            <a:ext cx="4427374" cy="933589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cs typeface="Arial"/>
              </a:rPr>
              <a:t>Стандартизация</a:t>
            </a:r>
            <a:r>
              <a:rPr sz="1800" b="1" spc="-60" dirty="0">
                <a:cs typeface="Arial"/>
              </a:rPr>
              <a:t> </a:t>
            </a:r>
            <a:r>
              <a:rPr sz="1800" spc="470" dirty="0">
                <a:cs typeface="Microsoft Sans Serif"/>
              </a:rPr>
              <a:t>–</a:t>
            </a:r>
            <a:r>
              <a:rPr sz="1800" spc="-60" dirty="0">
                <a:cs typeface="Microsoft Sans Serif"/>
              </a:rPr>
              <a:t> </a:t>
            </a:r>
            <a:r>
              <a:rPr sz="1800" dirty="0">
                <a:cs typeface="Microsoft Sans Serif"/>
              </a:rPr>
              <a:t>это</a:t>
            </a:r>
            <a:r>
              <a:rPr sz="1800" spc="-50" dirty="0">
                <a:cs typeface="Microsoft Sans Serif"/>
              </a:rPr>
              <a:t> </a:t>
            </a:r>
            <a:r>
              <a:rPr sz="1800" dirty="0">
                <a:cs typeface="Microsoft Sans Serif"/>
              </a:rPr>
              <a:t>превращение</a:t>
            </a:r>
            <a:r>
              <a:rPr sz="1800" spc="-55" dirty="0">
                <a:cs typeface="Microsoft Sans Serif"/>
              </a:rPr>
              <a:t> </a:t>
            </a:r>
            <a:r>
              <a:rPr sz="1800" spc="-10" dirty="0">
                <a:cs typeface="Microsoft Sans Serif"/>
              </a:rPr>
              <a:t>процедур</a:t>
            </a:r>
            <a:r>
              <a:rPr sz="1800" spc="-45" dirty="0">
                <a:cs typeface="Microsoft Sans Serif"/>
              </a:rPr>
              <a:t> </a:t>
            </a:r>
            <a:r>
              <a:rPr sz="1800" spc="-10" dirty="0">
                <a:cs typeface="Microsoft Sans Serif"/>
              </a:rPr>
              <a:t>сортировки, рационального</a:t>
            </a:r>
            <a:r>
              <a:rPr sz="1800" spc="-45" dirty="0">
                <a:cs typeface="Microsoft Sans Serif"/>
              </a:rPr>
              <a:t> </a:t>
            </a:r>
            <a:r>
              <a:rPr sz="1800" spc="-10" dirty="0">
                <a:cs typeface="Microsoft Sans Serif"/>
              </a:rPr>
              <a:t>расположения</a:t>
            </a:r>
            <a:r>
              <a:rPr sz="1800" spc="-35" dirty="0">
                <a:cs typeface="Microsoft Sans Serif"/>
              </a:rPr>
              <a:t> </a:t>
            </a:r>
            <a:r>
              <a:rPr sz="1800" dirty="0">
                <a:cs typeface="Microsoft Sans Serif"/>
              </a:rPr>
              <a:t>и</a:t>
            </a:r>
            <a:r>
              <a:rPr sz="1800" spc="-45" dirty="0">
                <a:cs typeface="Microsoft Sans Serif"/>
              </a:rPr>
              <a:t> </a:t>
            </a:r>
            <a:r>
              <a:rPr sz="1800" dirty="0">
                <a:cs typeface="Microsoft Sans Serif"/>
              </a:rPr>
              <a:t>уборки</a:t>
            </a:r>
            <a:r>
              <a:rPr sz="1800" spc="-40" dirty="0">
                <a:cs typeface="Microsoft Sans Serif"/>
              </a:rPr>
              <a:t> </a:t>
            </a:r>
            <a:r>
              <a:rPr sz="1800" dirty="0">
                <a:cs typeface="Microsoft Sans Serif"/>
              </a:rPr>
              <a:t>в</a:t>
            </a:r>
            <a:r>
              <a:rPr sz="1800" spc="-30" dirty="0">
                <a:cs typeface="Microsoft Sans Serif"/>
              </a:rPr>
              <a:t> </a:t>
            </a:r>
            <a:r>
              <a:rPr sz="1800" spc="-10" dirty="0">
                <a:cs typeface="Microsoft Sans Serif"/>
              </a:rPr>
              <a:t>привычку.</a:t>
            </a:r>
            <a:endParaRPr sz="1800" dirty="0">
              <a:cs typeface="Microsoft Sans Serif"/>
            </a:endParaRPr>
          </a:p>
        </p:txBody>
      </p:sp>
      <p:sp>
        <p:nvSpPr>
          <p:cNvPr id="17" name="object 5"/>
          <p:cNvSpPr txBox="1"/>
          <p:nvPr/>
        </p:nvSpPr>
        <p:spPr>
          <a:xfrm>
            <a:off x="323528" y="1066590"/>
            <a:ext cx="3528392" cy="933589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0" dirty="0" err="1">
                <a:cs typeface="Arial"/>
              </a:rPr>
              <a:t>Цель</a:t>
            </a:r>
            <a:r>
              <a:rPr b="1" spc="-10" dirty="0" smtClean="0">
                <a:cs typeface="Arial"/>
              </a:rPr>
              <a:t>:</a:t>
            </a:r>
            <a:r>
              <a:rPr lang="ru-RU" b="1" spc="-10" dirty="0" smtClean="0">
                <a:cs typeface="Arial"/>
              </a:rPr>
              <a:t> </a:t>
            </a:r>
            <a:r>
              <a:rPr spc="-25" dirty="0" err="1" smtClean="0">
                <a:cs typeface="Microsoft Sans Serif"/>
              </a:rPr>
              <a:t>Зафиксировать</a:t>
            </a:r>
            <a:r>
              <a:rPr spc="-5" dirty="0" smtClean="0">
                <a:cs typeface="Microsoft Sans Serif"/>
              </a:rPr>
              <a:t> </a:t>
            </a:r>
            <a:r>
              <a:rPr spc="-10" dirty="0">
                <a:cs typeface="Microsoft Sans Serif"/>
              </a:rPr>
              <a:t>достижения</a:t>
            </a:r>
            <a:r>
              <a:rPr spc="-5" dirty="0">
                <a:cs typeface="Microsoft Sans Serif"/>
              </a:rPr>
              <a:t> </a:t>
            </a:r>
            <a:r>
              <a:rPr dirty="0">
                <a:cs typeface="Microsoft Sans Serif"/>
              </a:rPr>
              <a:t>и </a:t>
            </a:r>
            <a:r>
              <a:rPr spc="-10" dirty="0">
                <a:cs typeface="Microsoft Sans Serif"/>
              </a:rPr>
              <a:t>предотвратить </a:t>
            </a:r>
            <a:r>
              <a:rPr spc="-20" dirty="0">
                <a:cs typeface="Microsoft Sans Serif"/>
              </a:rPr>
              <a:t>откат</a:t>
            </a:r>
            <a:r>
              <a:rPr spc="-65" dirty="0">
                <a:cs typeface="Microsoft Sans Serif"/>
              </a:rPr>
              <a:t> </a:t>
            </a:r>
            <a:r>
              <a:rPr dirty="0">
                <a:cs typeface="Microsoft Sans Serif"/>
              </a:rPr>
              <a:t>к</a:t>
            </a:r>
            <a:r>
              <a:rPr spc="-50" dirty="0">
                <a:cs typeface="Microsoft Sans Serif"/>
              </a:rPr>
              <a:t> </a:t>
            </a:r>
            <a:r>
              <a:rPr spc="-10" dirty="0">
                <a:cs typeface="Microsoft Sans Serif"/>
              </a:rPr>
              <a:t>предыдущей</a:t>
            </a:r>
            <a:r>
              <a:rPr spc="-65" dirty="0">
                <a:cs typeface="Microsoft Sans Serif"/>
              </a:rPr>
              <a:t> </a:t>
            </a:r>
            <a:r>
              <a:rPr spc="-10" dirty="0" err="1">
                <a:cs typeface="Microsoft Sans Serif"/>
              </a:rPr>
              <a:t>ситуации</a:t>
            </a:r>
            <a:r>
              <a:rPr spc="-10" dirty="0" smtClean="0">
                <a:cs typeface="Microsoft Sans Serif"/>
              </a:rPr>
              <a:t>.</a:t>
            </a:r>
            <a:endParaRPr dirty="0">
              <a:cs typeface="Microsoft Sans Serif"/>
            </a:endParaRPr>
          </a:p>
        </p:txBody>
      </p:sp>
      <p:sp>
        <p:nvSpPr>
          <p:cNvPr id="19" name="object 5"/>
          <p:cNvSpPr txBox="1"/>
          <p:nvPr/>
        </p:nvSpPr>
        <p:spPr>
          <a:xfrm>
            <a:off x="4701689" y="2067695"/>
            <a:ext cx="4334807" cy="277239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 marR="1084580" algn="ctr"/>
            <a:r>
              <a:rPr lang="ru-RU" b="1" dirty="0">
                <a:cs typeface="Arial"/>
              </a:rPr>
              <a:t>Стандарт</a:t>
            </a:r>
            <a:r>
              <a:rPr lang="ru-RU" b="1" spc="-100" dirty="0">
                <a:cs typeface="Arial"/>
              </a:rPr>
              <a:t> </a:t>
            </a:r>
            <a:r>
              <a:rPr lang="ru-RU" b="1" dirty="0">
                <a:cs typeface="Arial"/>
              </a:rPr>
              <a:t>должен</a:t>
            </a:r>
            <a:r>
              <a:rPr lang="ru-RU" b="1" spc="-95" dirty="0">
                <a:cs typeface="Arial"/>
              </a:rPr>
              <a:t> </a:t>
            </a:r>
            <a:r>
              <a:rPr lang="ru-RU" b="1" spc="-20" dirty="0">
                <a:cs typeface="Arial"/>
              </a:rPr>
              <a:t>быть:</a:t>
            </a:r>
            <a:endParaRPr lang="ru-RU" dirty="0">
              <a:cs typeface="Arial"/>
            </a:endParaRPr>
          </a:p>
          <a:p>
            <a:pPr marL="298450" marR="1084580" indent="-285750">
              <a:buFont typeface="Wingdings" panose="05000000000000000000" pitchFamily="2" charset="2"/>
              <a:buChar char="ü"/>
            </a:pPr>
            <a:r>
              <a:rPr sz="1800" spc="-35" dirty="0" err="1" smtClean="0">
                <a:cs typeface="Microsoft Sans Serif"/>
              </a:rPr>
              <a:t>Легко</a:t>
            </a:r>
            <a:r>
              <a:rPr sz="1800" spc="-80" dirty="0" smtClean="0">
                <a:cs typeface="Microsoft Sans Serif"/>
              </a:rPr>
              <a:t> </a:t>
            </a:r>
            <a:r>
              <a:rPr sz="1800" spc="-10" dirty="0" err="1">
                <a:cs typeface="Microsoft Sans Serif"/>
              </a:rPr>
              <a:t>читаемый</a:t>
            </a:r>
            <a:r>
              <a:rPr sz="1800" spc="-10" dirty="0">
                <a:cs typeface="Microsoft Sans Serif"/>
              </a:rPr>
              <a:t> </a:t>
            </a:r>
            <a:endParaRPr lang="ru-RU" sz="1800" spc="-10" dirty="0" smtClean="0">
              <a:cs typeface="Microsoft Sans Serif"/>
            </a:endParaRPr>
          </a:p>
          <a:p>
            <a:pPr marL="298450" marR="1084580" indent="-285750">
              <a:buFont typeface="Wingdings" panose="05000000000000000000" pitchFamily="2" charset="2"/>
              <a:buChar char="ü"/>
            </a:pPr>
            <a:r>
              <a:rPr sz="1800" spc="-10" dirty="0" err="1" smtClean="0">
                <a:cs typeface="Microsoft Sans Serif"/>
              </a:rPr>
              <a:t>Визуально</a:t>
            </a:r>
            <a:r>
              <a:rPr sz="1800" spc="-75" dirty="0" smtClean="0">
                <a:cs typeface="Microsoft Sans Serif"/>
              </a:rPr>
              <a:t> </a:t>
            </a:r>
            <a:r>
              <a:rPr sz="1800" spc="-10" dirty="0">
                <a:cs typeface="Microsoft Sans Serif"/>
              </a:rPr>
              <a:t>понятный</a:t>
            </a:r>
            <a:endParaRPr sz="1800" dirty="0">
              <a:cs typeface="Microsoft Sans Serif"/>
            </a:endParaRPr>
          </a:p>
          <a:p>
            <a:pPr marL="298450" marR="182245" indent="-285750">
              <a:buFont typeface="Wingdings" panose="05000000000000000000" pitchFamily="2" charset="2"/>
              <a:buChar char="ü"/>
            </a:pPr>
            <a:r>
              <a:rPr sz="1800" spc="-20" dirty="0">
                <a:cs typeface="Microsoft Sans Serif"/>
              </a:rPr>
              <a:t>Включать</a:t>
            </a:r>
            <a:r>
              <a:rPr sz="1800" spc="-65" dirty="0">
                <a:cs typeface="Microsoft Sans Serif"/>
              </a:rPr>
              <a:t> </a:t>
            </a:r>
            <a:r>
              <a:rPr sz="1800" spc="-10" dirty="0">
                <a:cs typeface="Microsoft Sans Serif"/>
              </a:rPr>
              <a:t>только</a:t>
            </a:r>
            <a:r>
              <a:rPr sz="1800" spc="-60" dirty="0">
                <a:cs typeface="Microsoft Sans Serif"/>
              </a:rPr>
              <a:t> </a:t>
            </a:r>
            <a:r>
              <a:rPr sz="1800" spc="-10" dirty="0">
                <a:cs typeface="Microsoft Sans Serif"/>
              </a:rPr>
              <a:t>имеющиеся материалы</a:t>
            </a:r>
            <a:r>
              <a:rPr sz="1800" spc="-30" dirty="0">
                <a:cs typeface="Microsoft Sans Serif"/>
              </a:rPr>
              <a:t> </a:t>
            </a:r>
            <a:r>
              <a:rPr sz="1800" dirty="0">
                <a:cs typeface="Microsoft Sans Serif"/>
              </a:rPr>
              <a:t>и</a:t>
            </a:r>
            <a:r>
              <a:rPr sz="1800" spc="-15" dirty="0">
                <a:cs typeface="Microsoft Sans Serif"/>
              </a:rPr>
              <a:t> </a:t>
            </a:r>
            <a:r>
              <a:rPr sz="1800" spc="-10" dirty="0">
                <a:cs typeface="Microsoft Sans Serif"/>
              </a:rPr>
              <a:t>инструменты</a:t>
            </a:r>
            <a:endParaRPr sz="1800" dirty="0">
              <a:cs typeface="Microsoft Sans Serif"/>
            </a:endParaRPr>
          </a:p>
          <a:p>
            <a:pPr marL="298450" marR="5080" indent="-285750">
              <a:buFont typeface="Wingdings" panose="05000000000000000000" pitchFamily="2" charset="2"/>
              <a:buChar char="ü"/>
            </a:pPr>
            <a:r>
              <a:rPr sz="1800" dirty="0">
                <a:cs typeface="Microsoft Sans Serif"/>
              </a:rPr>
              <a:t>Проверен</a:t>
            </a:r>
            <a:r>
              <a:rPr sz="1800" spc="-55" dirty="0">
                <a:cs typeface="Microsoft Sans Serif"/>
              </a:rPr>
              <a:t> </a:t>
            </a:r>
            <a:r>
              <a:rPr sz="1800" dirty="0">
                <a:cs typeface="Microsoft Sans Serif"/>
              </a:rPr>
              <a:t>и</a:t>
            </a:r>
            <a:r>
              <a:rPr sz="1800" spc="-50" dirty="0">
                <a:cs typeface="Microsoft Sans Serif"/>
              </a:rPr>
              <a:t> </a:t>
            </a:r>
            <a:r>
              <a:rPr sz="1800" dirty="0">
                <a:cs typeface="Microsoft Sans Serif"/>
              </a:rPr>
              <a:t>одобрен</a:t>
            </a:r>
            <a:r>
              <a:rPr sz="1800" spc="-55" dirty="0">
                <a:cs typeface="Microsoft Sans Serif"/>
              </a:rPr>
              <a:t> </a:t>
            </a:r>
            <a:r>
              <a:rPr sz="1800" spc="-10" dirty="0">
                <a:cs typeface="Microsoft Sans Serif"/>
              </a:rPr>
              <a:t>рабочими </a:t>
            </a:r>
            <a:r>
              <a:rPr sz="1800" dirty="0">
                <a:cs typeface="Microsoft Sans Serif"/>
              </a:rPr>
              <a:t>и</a:t>
            </a:r>
            <a:r>
              <a:rPr sz="1800" spc="5" dirty="0">
                <a:cs typeface="Microsoft Sans Serif"/>
              </a:rPr>
              <a:t> </a:t>
            </a:r>
            <a:r>
              <a:rPr sz="1800" dirty="0">
                <a:cs typeface="Microsoft Sans Serif"/>
              </a:rPr>
              <a:t>их</a:t>
            </a:r>
            <a:r>
              <a:rPr sz="1800" spc="10" dirty="0">
                <a:cs typeface="Microsoft Sans Serif"/>
              </a:rPr>
              <a:t> </a:t>
            </a:r>
            <a:r>
              <a:rPr sz="1800" spc="-10" dirty="0">
                <a:cs typeface="Microsoft Sans Serif"/>
              </a:rPr>
              <a:t>руководителями</a:t>
            </a:r>
            <a:endParaRPr sz="1800" dirty="0">
              <a:cs typeface="Microsoft Sans Serif"/>
            </a:endParaRPr>
          </a:p>
          <a:p>
            <a:pPr marL="298450" marR="415925" indent="-285750">
              <a:buFont typeface="Wingdings" panose="05000000000000000000" pitchFamily="2" charset="2"/>
              <a:buChar char="ü"/>
            </a:pPr>
            <a:r>
              <a:rPr sz="1800" spc="-20" dirty="0">
                <a:cs typeface="Microsoft Sans Serif"/>
              </a:rPr>
              <a:t>Удовлетворять</a:t>
            </a:r>
            <a:r>
              <a:rPr sz="1800" spc="-55" dirty="0">
                <a:cs typeface="Microsoft Sans Serif"/>
              </a:rPr>
              <a:t> </a:t>
            </a:r>
            <a:r>
              <a:rPr sz="1800" spc="-10" dirty="0">
                <a:cs typeface="Microsoft Sans Serif"/>
              </a:rPr>
              <a:t>стандартам </a:t>
            </a:r>
            <a:r>
              <a:rPr sz="1800" spc="-20" dirty="0">
                <a:cs typeface="Microsoft Sans Serif"/>
              </a:rPr>
              <a:t>безопасности</a:t>
            </a:r>
            <a:r>
              <a:rPr sz="1800" spc="-15" dirty="0">
                <a:cs typeface="Microsoft Sans Serif"/>
              </a:rPr>
              <a:t> </a:t>
            </a:r>
            <a:r>
              <a:rPr sz="1800" dirty="0">
                <a:cs typeface="Microsoft Sans Serif"/>
              </a:rPr>
              <a:t>и</a:t>
            </a:r>
            <a:r>
              <a:rPr sz="1800" spc="-15" dirty="0">
                <a:cs typeface="Microsoft Sans Serif"/>
              </a:rPr>
              <a:t> </a:t>
            </a:r>
            <a:r>
              <a:rPr sz="1800" spc="-10" dirty="0">
                <a:cs typeface="Microsoft Sans Serif"/>
              </a:rPr>
              <a:t>качества</a:t>
            </a:r>
            <a:endParaRPr sz="1800" dirty="0"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338812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10038</TotalTime>
  <Words>431</Words>
  <Application>Microsoft Office PowerPoint</Application>
  <PresentationFormat>Экран (16:9)</PresentationFormat>
  <Paragraphs>94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Microsoft Sans Serif</vt:lpstr>
      <vt:lpstr>Times New Roman</vt:lpstr>
      <vt:lpstr>Wingdings</vt:lpstr>
      <vt:lpstr>Тема Office</vt:lpstr>
      <vt:lpstr>СИСТЕМА 5С  КАК ИНСТРУМЕНТ ДЛЯ СОЗДАНИЯ БЕРЕЖЛИВОЙ ОБРАЗОВАТЕЛЬНОЙ СРЕДЫ</vt:lpstr>
      <vt:lpstr>Презентация PowerPoint</vt:lpstr>
      <vt:lpstr>Шаг 1 СОРТИРОВКА </vt:lpstr>
      <vt:lpstr>Шаг 1 СОРТИРОВКА </vt:lpstr>
      <vt:lpstr>ПОСЛЕ</vt:lpstr>
      <vt:lpstr>Шаг 2 СОБЛЮДЕНИЕ ПОРЯДКА </vt:lpstr>
      <vt:lpstr>Шаг 2 СОБЛЮДЕНИЕ ПОРЯДКА </vt:lpstr>
      <vt:lpstr>Шаг 3 СОДЕРЖАНИЕ В ЧИСТОТЕ </vt:lpstr>
      <vt:lpstr>Шаг 4 СТАНДАРТИЗАЦИЯ </vt:lpstr>
      <vt:lpstr>Презентация PowerPoint</vt:lpstr>
      <vt:lpstr>Шаг 5 СОВЕРШЕНСТВОВАНИЕ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Студент</cp:lastModifiedBy>
  <cp:revision>65</cp:revision>
  <dcterms:created xsi:type="dcterms:W3CDTF">2023-08-17T09:17:35Z</dcterms:created>
  <dcterms:modified xsi:type="dcterms:W3CDTF">2026-04-29T09:44:11Z</dcterms:modified>
</cp:coreProperties>
</file>